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79" r:id="rId3"/>
    <p:sldId id="266" r:id="rId4"/>
    <p:sldId id="299" r:id="rId5"/>
    <p:sldId id="300" r:id="rId6"/>
    <p:sldId id="301" r:id="rId7"/>
    <p:sldId id="276" r:id="rId8"/>
    <p:sldId id="302" r:id="rId9"/>
    <p:sldId id="287" r:id="rId10"/>
    <p:sldId id="303" r:id="rId11"/>
    <p:sldId id="285" r:id="rId12"/>
    <p:sldId id="290" r:id="rId13"/>
    <p:sldId id="291" r:id="rId14"/>
    <p:sldId id="292" r:id="rId15"/>
    <p:sldId id="294" r:id="rId16"/>
    <p:sldId id="295" r:id="rId17"/>
    <p:sldId id="296" r:id="rId18"/>
    <p:sldId id="297" r:id="rId19"/>
    <p:sldId id="293" r:id="rId20"/>
    <p:sldId id="286" r:id="rId21"/>
    <p:sldId id="289" r:id="rId22"/>
    <p:sldId id="298" r:id="rId23"/>
    <p:sldId id="27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7"/>
    <p:restoredTop sz="94721"/>
  </p:normalViewPr>
  <p:slideViewPr>
    <p:cSldViewPr snapToGrid="0">
      <p:cViewPr>
        <p:scale>
          <a:sx n="118" d="100"/>
          <a:sy n="118" d="100"/>
        </p:scale>
        <p:origin x="38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9.png>
</file>

<file path=ppt/media/image2.jpg>
</file>

<file path=ppt/media/image3.jpg>
</file>

<file path=ppt/media/image4.png>
</file>

<file path=ppt/media/image5.png>
</file>

<file path=ppt/media/image77.png>
</file>

<file path=ppt/media/image84.jpeg>
</file>

<file path=ppt/media/image91.jpeg>
</file>

<file path=ppt/media/image92.png>
</file>

<file path=ppt/media/image9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42D663-5C33-F143-9FBD-7B6C7CC51790}" type="datetimeFigureOut">
              <a:rPr lang="en-US" smtClean="0"/>
              <a:t>3/30/25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F9B1C3-0E40-5849-B203-4300A18077D5}" type="slidenum">
              <a:rPr lang="en-US" smtClean="0"/>
              <a:t>‹#›</a:t>
            </a:fld>
            <a:endParaRPr lang="en-US"/>
          </a:p>
        </p:txBody>
      </p:sp>
    </p:spTree>
    <p:extLst>
      <p:ext uri="{BB962C8B-B14F-4D97-AF65-F5344CB8AC3E}">
        <p14:creationId xmlns:p14="http://schemas.microsoft.com/office/powerpoint/2010/main" val="37521898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4495FE-F0A4-794A-A768-DCE838C05ADE}" type="slidenum">
              <a:rPr lang="en-US" smtClean="0"/>
              <a:t>1</a:t>
            </a:fld>
            <a:endParaRPr lang="en-US"/>
          </a:p>
        </p:txBody>
      </p:sp>
    </p:spTree>
    <p:extLst>
      <p:ext uri="{BB962C8B-B14F-4D97-AF65-F5344CB8AC3E}">
        <p14:creationId xmlns:p14="http://schemas.microsoft.com/office/powerpoint/2010/main" val="19482993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11FB6-8E16-A3BB-F2E3-4145BDAE75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EDC4205-E4B8-D6A7-18FE-38A9EC546A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595E452-97AB-E461-FE59-9CDE13CD21A5}"/>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94BB223F-390D-AA5A-639D-1E1AC1FFC289}"/>
              </a:ext>
            </a:extLst>
          </p:cNvPr>
          <p:cNvSpPr>
            <a:spLocks noGrp="1"/>
          </p:cNvSpPr>
          <p:nvPr>
            <p:ph type="sldNum" sz="quarter" idx="5"/>
          </p:nvPr>
        </p:nvSpPr>
        <p:spPr/>
        <p:txBody>
          <a:bodyPr/>
          <a:lstStyle/>
          <a:p>
            <a:fld id="{6B4495FE-F0A4-794A-A768-DCE838C05ADE}" type="slidenum">
              <a:rPr lang="en-US" smtClean="0"/>
              <a:t>12</a:t>
            </a:fld>
            <a:endParaRPr lang="en-US"/>
          </a:p>
        </p:txBody>
      </p:sp>
    </p:spTree>
    <p:extLst>
      <p:ext uri="{BB962C8B-B14F-4D97-AF65-F5344CB8AC3E}">
        <p14:creationId xmlns:p14="http://schemas.microsoft.com/office/powerpoint/2010/main" val="187371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370A96-B8DA-B8F5-E1B5-67F7CE8CDA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B89726-2753-5A39-8FFA-A651D1EE04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BF843E-C210-2F78-4D43-8DC3CB3F11CA}"/>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D48FA0A2-9E85-BA42-CBC3-3EE2539914B3}"/>
              </a:ext>
            </a:extLst>
          </p:cNvPr>
          <p:cNvSpPr>
            <a:spLocks noGrp="1"/>
          </p:cNvSpPr>
          <p:nvPr>
            <p:ph type="sldNum" sz="quarter" idx="5"/>
          </p:nvPr>
        </p:nvSpPr>
        <p:spPr/>
        <p:txBody>
          <a:bodyPr/>
          <a:lstStyle/>
          <a:p>
            <a:fld id="{6B4495FE-F0A4-794A-A768-DCE838C05ADE}" type="slidenum">
              <a:rPr lang="en-US" smtClean="0"/>
              <a:t>13</a:t>
            </a:fld>
            <a:endParaRPr lang="en-US"/>
          </a:p>
        </p:txBody>
      </p:sp>
    </p:spTree>
    <p:extLst>
      <p:ext uri="{BB962C8B-B14F-4D97-AF65-F5344CB8AC3E}">
        <p14:creationId xmlns:p14="http://schemas.microsoft.com/office/powerpoint/2010/main" val="4245460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4F7978-6BB9-12CA-A927-75B7C69A31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C3C5EE-05FC-5D7C-4473-D6F5795390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CE81C3-3355-A31D-1CD7-72666901A729}"/>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ED6A08DD-758C-B0BC-2182-A0C90CB7412C}"/>
              </a:ext>
            </a:extLst>
          </p:cNvPr>
          <p:cNvSpPr>
            <a:spLocks noGrp="1"/>
          </p:cNvSpPr>
          <p:nvPr>
            <p:ph type="sldNum" sz="quarter" idx="5"/>
          </p:nvPr>
        </p:nvSpPr>
        <p:spPr/>
        <p:txBody>
          <a:bodyPr/>
          <a:lstStyle/>
          <a:p>
            <a:fld id="{6B4495FE-F0A4-794A-A768-DCE838C05ADE}" type="slidenum">
              <a:rPr lang="en-US" smtClean="0"/>
              <a:t>14</a:t>
            </a:fld>
            <a:endParaRPr lang="en-US"/>
          </a:p>
        </p:txBody>
      </p:sp>
    </p:spTree>
    <p:extLst>
      <p:ext uri="{BB962C8B-B14F-4D97-AF65-F5344CB8AC3E}">
        <p14:creationId xmlns:p14="http://schemas.microsoft.com/office/powerpoint/2010/main" val="41258007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AB2CDE-E8C3-8F12-4690-D6B043F511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AB059A-EAB7-9D0A-E487-A97744CBDA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39E14F-130B-08B3-FA98-633A04C25D30}"/>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33FA5DCA-0DBD-AC03-EBE6-593DA4D61CA9}"/>
              </a:ext>
            </a:extLst>
          </p:cNvPr>
          <p:cNvSpPr>
            <a:spLocks noGrp="1"/>
          </p:cNvSpPr>
          <p:nvPr>
            <p:ph type="sldNum" sz="quarter" idx="5"/>
          </p:nvPr>
        </p:nvSpPr>
        <p:spPr/>
        <p:txBody>
          <a:bodyPr/>
          <a:lstStyle/>
          <a:p>
            <a:fld id="{6B4495FE-F0A4-794A-A768-DCE838C05ADE}" type="slidenum">
              <a:rPr lang="en-US" smtClean="0"/>
              <a:t>15</a:t>
            </a:fld>
            <a:endParaRPr lang="en-US"/>
          </a:p>
        </p:txBody>
      </p:sp>
    </p:spTree>
    <p:extLst>
      <p:ext uri="{BB962C8B-B14F-4D97-AF65-F5344CB8AC3E}">
        <p14:creationId xmlns:p14="http://schemas.microsoft.com/office/powerpoint/2010/main" val="17053209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873D9B-1375-ACD3-6A33-FA4C3B816F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AADDC1-0F1C-48C5-47AF-96F0AECB2E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7FB1E69-278C-8C04-B250-F97899C2442D}"/>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0853F109-4EBA-873F-760F-0742C9596341}"/>
              </a:ext>
            </a:extLst>
          </p:cNvPr>
          <p:cNvSpPr>
            <a:spLocks noGrp="1"/>
          </p:cNvSpPr>
          <p:nvPr>
            <p:ph type="sldNum" sz="quarter" idx="5"/>
          </p:nvPr>
        </p:nvSpPr>
        <p:spPr/>
        <p:txBody>
          <a:bodyPr/>
          <a:lstStyle/>
          <a:p>
            <a:fld id="{6B4495FE-F0A4-794A-A768-DCE838C05ADE}" type="slidenum">
              <a:rPr lang="en-US" smtClean="0"/>
              <a:t>16</a:t>
            </a:fld>
            <a:endParaRPr lang="en-US"/>
          </a:p>
        </p:txBody>
      </p:sp>
    </p:spTree>
    <p:extLst>
      <p:ext uri="{BB962C8B-B14F-4D97-AF65-F5344CB8AC3E}">
        <p14:creationId xmlns:p14="http://schemas.microsoft.com/office/powerpoint/2010/main" val="18422466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81E1D9-8838-E379-ABDC-F9F3297F3C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24A1EC3-9F15-C30A-9972-61D8D94A07C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D5CB63-ED42-07BE-79F4-B53D513E3B0B}"/>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EA316737-A8F0-16E9-ADB9-FDD1B9E4D616}"/>
              </a:ext>
            </a:extLst>
          </p:cNvPr>
          <p:cNvSpPr>
            <a:spLocks noGrp="1"/>
          </p:cNvSpPr>
          <p:nvPr>
            <p:ph type="sldNum" sz="quarter" idx="5"/>
          </p:nvPr>
        </p:nvSpPr>
        <p:spPr/>
        <p:txBody>
          <a:bodyPr/>
          <a:lstStyle/>
          <a:p>
            <a:fld id="{6B4495FE-F0A4-794A-A768-DCE838C05ADE}" type="slidenum">
              <a:rPr lang="en-US" smtClean="0"/>
              <a:t>17</a:t>
            </a:fld>
            <a:endParaRPr lang="en-US"/>
          </a:p>
        </p:txBody>
      </p:sp>
    </p:spTree>
    <p:extLst>
      <p:ext uri="{BB962C8B-B14F-4D97-AF65-F5344CB8AC3E}">
        <p14:creationId xmlns:p14="http://schemas.microsoft.com/office/powerpoint/2010/main" val="21019175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128B85-5583-9730-E8EB-55B159D919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347DCB-48F0-4E54-A844-DCF0F09844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A47C24-868D-A806-7E93-9557DB24C824}"/>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B5E777DA-C4BC-ECED-1E77-DDDB25EB2230}"/>
              </a:ext>
            </a:extLst>
          </p:cNvPr>
          <p:cNvSpPr>
            <a:spLocks noGrp="1"/>
          </p:cNvSpPr>
          <p:nvPr>
            <p:ph type="sldNum" sz="quarter" idx="5"/>
          </p:nvPr>
        </p:nvSpPr>
        <p:spPr/>
        <p:txBody>
          <a:bodyPr/>
          <a:lstStyle/>
          <a:p>
            <a:fld id="{6B4495FE-F0A4-794A-A768-DCE838C05ADE}" type="slidenum">
              <a:rPr lang="en-US" smtClean="0"/>
              <a:t>18</a:t>
            </a:fld>
            <a:endParaRPr lang="en-US"/>
          </a:p>
        </p:txBody>
      </p:sp>
    </p:spTree>
    <p:extLst>
      <p:ext uri="{BB962C8B-B14F-4D97-AF65-F5344CB8AC3E}">
        <p14:creationId xmlns:p14="http://schemas.microsoft.com/office/powerpoint/2010/main" val="2591720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0FB61C-C0A7-63F4-FEC8-5DC0F0F5C9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C831F3-6AC7-2F7F-A552-6C2984061F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6DE59C-428A-7276-B462-F08F9D90A9CD}"/>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D775679B-B7B5-1CAA-F6CC-CAADF29030AD}"/>
              </a:ext>
            </a:extLst>
          </p:cNvPr>
          <p:cNvSpPr>
            <a:spLocks noGrp="1"/>
          </p:cNvSpPr>
          <p:nvPr>
            <p:ph type="sldNum" sz="quarter" idx="5"/>
          </p:nvPr>
        </p:nvSpPr>
        <p:spPr/>
        <p:txBody>
          <a:bodyPr/>
          <a:lstStyle/>
          <a:p>
            <a:fld id="{6B4495FE-F0A4-794A-A768-DCE838C05ADE}" type="slidenum">
              <a:rPr lang="en-US" smtClean="0"/>
              <a:t>19</a:t>
            </a:fld>
            <a:endParaRPr lang="en-US"/>
          </a:p>
        </p:txBody>
      </p:sp>
    </p:spTree>
    <p:extLst>
      <p:ext uri="{BB962C8B-B14F-4D97-AF65-F5344CB8AC3E}">
        <p14:creationId xmlns:p14="http://schemas.microsoft.com/office/powerpoint/2010/main" val="17474540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97519A-1085-C2E9-07C4-C4F3BD4DDC1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695115-FD31-42B9-798B-67B3AF451C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717C80-C328-1272-2770-C9EEDB7363A6}"/>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C7A26E9D-450D-68BD-28BA-168CA61B6955}"/>
              </a:ext>
            </a:extLst>
          </p:cNvPr>
          <p:cNvSpPr>
            <a:spLocks noGrp="1"/>
          </p:cNvSpPr>
          <p:nvPr>
            <p:ph type="sldNum" sz="quarter" idx="5"/>
          </p:nvPr>
        </p:nvSpPr>
        <p:spPr/>
        <p:txBody>
          <a:bodyPr/>
          <a:lstStyle/>
          <a:p>
            <a:fld id="{6B4495FE-F0A4-794A-A768-DCE838C05ADE}" type="slidenum">
              <a:rPr lang="en-US" smtClean="0"/>
              <a:t>20</a:t>
            </a:fld>
            <a:endParaRPr lang="en-US"/>
          </a:p>
        </p:txBody>
      </p:sp>
    </p:spTree>
    <p:extLst>
      <p:ext uri="{BB962C8B-B14F-4D97-AF65-F5344CB8AC3E}">
        <p14:creationId xmlns:p14="http://schemas.microsoft.com/office/powerpoint/2010/main" val="5538471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0AD8B6-5184-997F-DD00-AD9AA84746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6D3AFC9-3DBE-1432-E1FA-8A42B39A86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BC9CEC-5F53-8B8D-C50C-C8A29E6DBF57}"/>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C4F3C28B-D541-F580-798F-77BA745B3BC9}"/>
              </a:ext>
            </a:extLst>
          </p:cNvPr>
          <p:cNvSpPr>
            <a:spLocks noGrp="1"/>
          </p:cNvSpPr>
          <p:nvPr>
            <p:ph type="sldNum" sz="quarter" idx="5"/>
          </p:nvPr>
        </p:nvSpPr>
        <p:spPr/>
        <p:txBody>
          <a:bodyPr/>
          <a:lstStyle/>
          <a:p>
            <a:fld id="{6B4495FE-F0A4-794A-A768-DCE838C05ADE}" type="slidenum">
              <a:rPr lang="en-US" smtClean="0"/>
              <a:t>21</a:t>
            </a:fld>
            <a:endParaRPr lang="en-US"/>
          </a:p>
        </p:txBody>
      </p:sp>
    </p:spTree>
    <p:extLst>
      <p:ext uri="{BB962C8B-B14F-4D97-AF65-F5344CB8AC3E}">
        <p14:creationId xmlns:p14="http://schemas.microsoft.com/office/powerpoint/2010/main" val="1777162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135B18-2DA2-F585-9E80-A176B76D54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A6DA4D-AEEB-963B-B3ED-525B5AC6B0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8DFE46-EC10-E377-958D-137DAFE33F0B}"/>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C3343E59-1B81-4AE1-31D2-0279C78C1FB6}"/>
              </a:ext>
            </a:extLst>
          </p:cNvPr>
          <p:cNvSpPr>
            <a:spLocks noGrp="1"/>
          </p:cNvSpPr>
          <p:nvPr>
            <p:ph type="sldNum" sz="quarter" idx="5"/>
          </p:nvPr>
        </p:nvSpPr>
        <p:spPr/>
        <p:txBody>
          <a:bodyPr/>
          <a:lstStyle/>
          <a:p>
            <a:fld id="{6B4495FE-F0A4-794A-A768-DCE838C05ADE}" type="slidenum">
              <a:rPr lang="en-US" smtClean="0"/>
              <a:t>4</a:t>
            </a:fld>
            <a:endParaRPr lang="en-US"/>
          </a:p>
        </p:txBody>
      </p:sp>
    </p:spTree>
    <p:extLst>
      <p:ext uri="{BB962C8B-B14F-4D97-AF65-F5344CB8AC3E}">
        <p14:creationId xmlns:p14="http://schemas.microsoft.com/office/powerpoint/2010/main" val="36982872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17C3C5-BDBD-488F-6992-61A3A0268A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855745-6F88-0E99-D067-D71672ADF3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15C66B-AB67-13BC-D487-68E9A06AE221}"/>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2A293560-5477-FCB8-4972-0762AD9D6D8C}"/>
              </a:ext>
            </a:extLst>
          </p:cNvPr>
          <p:cNvSpPr>
            <a:spLocks noGrp="1"/>
          </p:cNvSpPr>
          <p:nvPr>
            <p:ph type="sldNum" sz="quarter" idx="5"/>
          </p:nvPr>
        </p:nvSpPr>
        <p:spPr/>
        <p:txBody>
          <a:bodyPr/>
          <a:lstStyle/>
          <a:p>
            <a:fld id="{6B4495FE-F0A4-794A-A768-DCE838C05ADE}" type="slidenum">
              <a:rPr lang="en-US" smtClean="0"/>
              <a:t>22</a:t>
            </a:fld>
            <a:endParaRPr lang="en-US"/>
          </a:p>
        </p:txBody>
      </p:sp>
    </p:spTree>
    <p:extLst>
      <p:ext uri="{BB962C8B-B14F-4D97-AF65-F5344CB8AC3E}">
        <p14:creationId xmlns:p14="http://schemas.microsoft.com/office/powerpoint/2010/main" val="35235027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570348-961D-E310-6443-E5A5F2B2DE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21C2A0-68B9-4D50-EB3D-01C6EE3CC7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D33FD6-D7BC-2FA4-EC8B-A25088283604}"/>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9FE72E4C-EDCD-5899-702C-742FB02A5503}"/>
              </a:ext>
            </a:extLst>
          </p:cNvPr>
          <p:cNvSpPr>
            <a:spLocks noGrp="1"/>
          </p:cNvSpPr>
          <p:nvPr>
            <p:ph type="sldNum" sz="quarter" idx="5"/>
          </p:nvPr>
        </p:nvSpPr>
        <p:spPr/>
        <p:txBody>
          <a:bodyPr/>
          <a:lstStyle/>
          <a:p>
            <a:fld id="{6B4495FE-F0A4-794A-A768-DCE838C05ADE}" type="slidenum">
              <a:rPr lang="en-US" smtClean="0"/>
              <a:t>5</a:t>
            </a:fld>
            <a:endParaRPr lang="en-US"/>
          </a:p>
        </p:txBody>
      </p:sp>
    </p:spTree>
    <p:extLst>
      <p:ext uri="{BB962C8B-B14F-4D97-AF65-F5344CB8AC3E}">
        <p14:creationId xmlns:p14="http://schemas.microsoft.com/office/powerpoint/2010/main" val="42202018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13D658-86F4-AD87-77E7-775AFE9923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2E9BB3-4646-476B-C6BC-0A0D020317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06BBEC-827B-9BE7-5CC8-59F303F95D8E}"/>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37841937-946E-A47B-4C4C-6AB08AC6B81E}"/>
              </a:ext>
            </a:extLst>
          </p:cNvPr>
          <p:cNvSpPr>
            <a:spLocks noGrp="1"/>
          </p:cNvSpPr>
          <p:nvPr>
            <p:ph type="sldNum" sz="quarter" idx="5"/>
          </p:nvPr>
        </p:nvSpPr>
        <p:spPr/>
        <p:txBody>
          <a:bodyPr/>
          <a:lstStyle/>
          <a:p>
            <a:fld id="{6B4495FE-F0A4-794A-A768-DCE838C05ADE}" type="slidenum">
              <a:rPr lang="en-US" smtClean="0"/>
              <a:t>6</a:t>
            </a:fld>
            <a:endParaRPr lang="en-US"/>
          </a:p>
        </p:txBody>
      </p:sp>
    </p:spTree>
    <p:extLst>
      <p:ext uri="{BB962C8B-B14F-4D97-AF65-F5344CB8AC3E}">
        <p14:creationId xmlns:p14="http://schemas.microsoft.com/office/powerpoint/2010/main" val="3379318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DF5FAC-A4D3-20E7-D0FB-A5B44E8898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803EEF4-DC40-9DEE-B7CD-8FA3A320E9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7E1C77-512B-6322-A56B-8F2620337633}"/>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BAF019F2-0765-6348-B01B-68DF8BF83FE3}"/>
              </a:ext>
            </a:extLst>
          </p:cNvPr>
          <p:cNvSpPr>
            <a:spLocks noGrp="1"/>
          </p:cNvSpPr>
          <p:nvPr>
            <p:ph type="sldNum" sz="quarter" idx="5"/>
          </p:nvPr>
        </p:nvSpPr>
        <p:spPr/>
        <p:txBody>
          <a:bodyPr/>
          <a:lstStyle/>
          <a:p>
            <a:fld id="{6B4495FE-F0A4-794A-A768-DCE838C05ADE}" type="slidenum">
              <a:rPr lang="en-US" smtClean="0"/>
              <a:t>7</a:t>
            </a:fld>
            <a:endParaRPr lang="en-US"/>
          </a:p>
        </p:txBody>
      </p:sp>
    </p:spTree>
    <p:extLst>
      <p:ext uri="{BB962C8B-B14F-4D97-AF65-F5344CB8AC3E}">
        <p14:creationId xmlns:p14="http://schemas.microsoft.com/office/powerpoint/2010/main" val="20333016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98DB3-B77B-140F-E267-501DC12D33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221EB7-1429-E82F-3D17-86D0A26873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881684-D7B0-9B4D-3FE2-132DABFBA8C1}"/>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5971726B-594D-4F0D-EDAD-4BCC724B3758}"/>
              </a:ext>
            </a:extLst>
          </p:cNvPr>
          <p:cNvSpPr>
            <a:spLocks noGrp="1"/>
          </p:cNvSpPr>
          <p:nvPr>
            <p:ph type="sldNum" sz="quarter" idx="5"/>
          </p:nvPr>
        </p:nvSpPr>
        <p:spPr/>
        <p:txBody>
          <a:bodyPr/>
          <a:lstStyle/>
          <a:p>
            <a:fld id="{6B4495FE-F0A4-794A-A768-DCE838C05ADE}" type="slidenum">
              <a:rPr lang="en-US" smtClean="0"/>
              <a:t>8</a:t>
            </a:fld>
            <a:endParaRPr lang="en-US"/>
          </a:p>
        </p:txBody>
      </p:sp>
    </p:spTree>
    <p:extLst>
      <p:ext uri="{BB962C8B-B14F-4D97-AF65-F5344CB8AC3E}">
        <p14:creationId xmlns:p14="http://schemas.microsoft.com/office/powerpoint/2010/main" val="2759907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7C706-DA52-ED66-DC73-03E8B88F63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45051F-1B4E-6020-9F43-E5A24ADB0A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7092307-F53C-A5FB-6AEA-E2DA9A792B47}"/>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5E6EC5A3-15CE-3178-8D4C-7804DAC83839}"/>
              </a:ext>
            </a:extLst>
          </p:cNvPr>
          <p:cNvSpPr>
            <a:spLocks noGrp="1"/>
          </p:cNvSpPr>
          <p:nvPr>
            <p:ph type="sldNum" sz="quarter" idx="5"/>
          </p:nvPr>
        </p:nvSpPr>
        <p:spPr/>
        <p:txBody>
          <a:bodyPr/>
          <a:lstStyle/>
          <a:p>
            <a:fld id="{6B4495FE-F0A4-794A-A768-DCE838C05ADE}" type="slidenum">
              <a:rPr lang="en-US" smtClean="0"/>
              <a:t>9</a:t>
            </a:fld>
            <a:endParaRPr lang="en-US"/>
          </a:p>
        </p:txBody>
      </p:sp>
    </p:spTree>
    <p:extLst>
      <p:ext uri="{BB962C8B-B14F-4D97-AF65-F5344CB8AC3E}">
        <p14:creationId xmlns:p14="http://schemas.microsoft.com/office/powerpoint/2010/main" val="1642779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B65379-7B46-3572-9142-B41EB5F391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C6EE1D-36DB-995E-DDB3-88A6F1CD1D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4703C4-0237-A68F-A130-F5A97702596E}"/>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35A70831-A306-2509-FDE6-A14E5FFC1B51}"/>
              </a:ext>
            </a:extLst>
          </p:cNvPr>
          <p:cNvSpPr>
            <a:spLocks noGrp="1"/>
          </p:cNvSpPr>
          <p:nvPr>
            <p:ph type="sldNum" sz="quarter" idx="5"/>
          </p:nvPr>
        </p:nvSpPr>
        <p:spPr/>
        <p:txBody>
          <a:bodyPr/>
          <a:lstStyle/>
          <a:p>
            <a:fld id="{6B4495FE-F0A4-794A-A768-DCE838C05ADE}" type="slidenum">
              <a:rPr lang="en-US" smtClean="0"/>
              <a:t>10</a:t>
            </a:fld>
            <a:endParaRPr lang="en-US"/>
          </a:p>
        </p:txBody>
      </p:sp>
    </p:spTree>
    <p:extLst>
      <p:ext uri="{BB962C8B-B14F-4D97-AF65-F5344CB8AC3E}">
        <p14:creationId xmlns:p14="http://schemas.microsoft.com/office/powerpoint/2010/main" val="28522706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DA6CBB-8EE7-13F2-953F-CAB871D19C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C42F64-9F12-9BEE-FC61-6986974ACB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FBD6FE-138C-8AF8-966D-3156ED821711}"/>
              </a:ext>
            </a:extLst>
          </p:cNvPr>
          <p:cNvSpPr>
            <a:spLocks noGrp="1"/>
          </p:cNvSpPr>
          <p:nvPr>
            <p:ph type="body" idx="1"/>
          </p:nvPr>
        </p:nvSpPr>
        <p:spPr/>
        <p:txBody>
          <a:bodyPr/>
          <a:lstStyle/>
          <a:p>
            <a:r>
              <a:rPr lang="en-US" dirty="0"/>
              <a:t>HYLLERAAS IS ONLY FOR 2-3 BODY PROBLEMS</a:t>
            </a:r>
          </a:p>
        </p:txBody>
      </p:sp>
      <p:sp>
        <p:nvSpPr>
          <p:cNvPr id="4" name="Slide Number Placeholder 3">
            <a:extLst>
              <a:ext uri="{FF2B5EF4-FFF2-40B4-BE49-F238E27FC236}">
                <a16:creationId xmlns:a16="http://schemas.microsoft.com/office/drawing/2014/main" id="{1215698A-557E-8324-D2D2-AB4F81574ABB}"/>
              </a:ext>
            </a:extLst>
          </p:cNvPr>
          <p:cNvSpPr>
            <a:spLocks noGrp="1"/>
          </p:cNvSpPr>
          <p:nvPr>
            <p:ph type="sldNum" sz="quarter" idx="5"/>
          </p:nvPr>
        </p:nvSpPr>
        <p:spPr/>
        <p:txBody>
          <a:bodyPr/>
          <a:lstStyle/>
          <a:p>
            <a:fld id="{6B4495FE-F0A4-794A-A768-DCE838C05ADE}" type="slidenum">
              <a:rPr lang="en-US" smtClean="0"/>
              <a:t>11</a:t>
            </a:fld>
            <a:endParaRPr lang="en-US"/>
          </a:p>
        </p:txBody>
      </p:sp>
    </p:spTree>
    <p:extLst>
      <p:ext uri="{BB962C8B-B14F-4D97-AF65-F5344CB8AC3E}">
        <p14:creationId xmlns:p14="http://schemas.microsoft.com/office/powerpoint/2010/main" val="1751568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14963-EC87-D48F-AD44-CCB2869A883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E7E58B7-C6B5-46FA-FBA8-9123D78B6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EEE745-FD9F-3287-EAFD-34B77C417E00}"/>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5" name="Footer Placeholder 4">
            <a:extLst>
              <a:ext uri="{FF2B5EF4-FFF2-40B4-BE49-F238E27FC236}">
                <a16:creationId xmlns:a16="http://schemas.microsoft.com/office/drawing/2014/main" id="{C4C9DAE5-D8E1-0EBA-4C3D-DC4BBE9F26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07498A-8B73-3A6C-AC08-6B6F3FB895D4}"/>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1784258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6CD13-9D96-19B1-E3D8-F0BA5D7DEB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0A9F07-94C3-982D-0C60-6239F15834B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A15C08-750D-27EE-10B2-E286AFD8D135}"/>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5" name="Footer Placeholder 4">
            <a:extLst>
              <a:ext uri="{FF2B5EF4-FFF2-40B4-BE49-F238E27FC236}">
                <a16:creationId xmlns:a16="http://schemas.microsoft.com/office/drawing/2014/main" id="{BC338104-425E-73E8-C5ED-66251061E6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756F34-E18C-49D5-AAEC-B6902D30F3D5}"/>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1842538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3CC434-A96B-C1B5-7A13-EAB3E6AD443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816D682-6FA5-F69A-7EC1-D96688724A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AC5159-C58D-66AC-1950-783D8678ECB1}"/>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5" name="Footer Placeholder 4">
            <a:extLst>
              <a:ext uri="{FF2B5EF4-FFF2-40B4-BE49-F238E27FC236}">
                <a16:creationId xmlns:a16="http://schemas.microsoft.com/office/drawing/2014/main" id="{1A97AFA8-DEF2-A12D-F234-343B0C6416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F3F5A-9035-CD69-FA4C-59A5C2958307}"/>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3396785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7B2AC-943A-BBBD-C4D2-3B60726128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FF2B773-1D69-C0B8-4F9C-8AAB6ADE11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1CE44-29FF-751B-27DB-206B6ACE971C}"/>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5" name="Footer Placeholder 4">
            <a:extLst>
              <a:ext uri="{FF2B5EF4-FFF2-40B4-BE49-F238E27FC236}">
                <a16:creationId xmlns:a16="http://schemas.microsoft.com/office/drawing/2014/main" id="{6F3A6AD3-14CA-DCB8-44C6-9B054BA8B6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369F04-21B0-A932-CECB-B0EC5287DB22}"/>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4263777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DAC55-7B0D-4921-7EA7-834436BB25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1A178D-7781-350E-BDA6-585636AA071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A065018-312A-200E-6AD0-949A27DBFC82}"/>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5" name="Footer Placeholder 4">
            <a:extLst>
              <a:ext uri="{FF2B5EF4-FFF2-40B4-BE49-F238E27FC236}">
                <a16:creationId xmlns:a16="http://schemas.microsoft.com/office/drawing/2014/main" id="{4239C36F-7BCB-3D20-D71C-4D2FB0DE0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BD8D26-51D4-5048-A751-A64FF63FCCE7}"/>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2564883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602F6-2C53-7A67-DFC2-8F32D8EE7A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AA156D-36A1-EBF9-301A-495BB7F917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FFDFC7-6AE6-5020-D246-C742EEE7DD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2749AB-7131-8708-0F7F-80203A17BE69}"/>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6" name="Footer Placeholder 5">
            <a:extLst>
              <a:ext uri="{FF2B5EF4-FFF2-40B4-BE49-F238E27FC236}">
                <a16:creationId xmlns:a16="http://schemas.microsoft.com/office/drawing/2014/main" id="{F2076CB7-9B57-7803-4143-11A761F2A5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227DE1-F261-45F6-7121-86119C606D3D}"/>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2690550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3B369-A6EA-3675-24A3-72338E4E99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49040FD-A070-6091-C132-C6709C607D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1C69636-3D90-8992-333D-158398EEFD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CA9FF6-3B34-4C0B-B3FC-FF0338CADF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BAFCAEF-2E0C-5178-724D-20539FD753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E5E1F56-E05E-B315-A7BF-B74EA9244EAB}"/>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8" name="Footer Placeholder 7">
            <a:extLst>
              <a:ext uri="{FF2B5EF4-FFF2-40B4-BE49-F238E27FC236}">
                <a16:creationId xmlns:a16="http://schemas.microsoft.com/office/drawing/2014/main" id="{DFA56A74-7C0C-748A-E493-EBDE40A5C5C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33721F-EA37-8951-C7E0-7CDD850BAAB7}"/>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3825648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524B0-51B3-FB02-E66C-88B28620FA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4B06A47-EE2B-1EAF-F7FD-F6C2858E7D75}"/>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4" name="Footer Placeholder 3">
            <a:extLst>
              <a:ext uri="{FF2B5EF4-FFF2-40B4-BE49-F238E27FC236}">
                <a16:creationId xmlns:a16="http://schemas.microsoft.com/office/drawing/2014/main" id="{03F58118-DF87-5087-772A-9B171F0A37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75A468-A031-F670-2068-996C94096205}"/>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166986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575311-820B-E7D3-0CB9-F6C397E9475C}"/>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3" name="Footer Placeholder 2">
            <a:extLst>
              <a:ext uri="{FF2B5EF4-FFF2-40B4-BE49-F238E27FC236}">
                <a16:creationId xmlns:a16="http://schemas.microsoft.com/office/drawing/2014/main" id="{826CBEEB-1905-10B8-1F50-EDA368721E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133CBE-3927-12C7-48E8-C6C91DD98BF7}"/>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2460515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FF584-67FD-5BB9-8C00-25D9CC74BF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074F37-FFAE-8DEA-BF43-3478628DF9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1F07098-3BA8-0FC9-0383-6F7EA02D8F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62E432-B0F0-7C64-16A1-B0AAF72B824E}"/>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6" name="Footer Placeholder 5">
            <a:extLst>
              <a:ext uri="{FF2B5EF4-FFF2-40B4-BE49-F238E27FC236}">
                <a16:creationId xmlns:a16="http://schemas.microsoft.com/office/drawing/2014/main" id="{B055E660-BDE5-625B-F866-F1B5C7CE05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0DD74C-4658-A700-88F1-56744A194D51}"/>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25669129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77A06-D247-2A9C-5C0C-44780D0785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31A9C9-7033-BFC9-968B-9CCBEA8B6E4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C7BA353-6035-393B-D729-87EA5A3FF1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79D4A7-31E5-655B-9973-BF7EF105D412}"/>
              </a:ext>
            </a:extLst>
          </p:cNvPr>
          <p:cNvSpPr>
            <a:spLocks noGrp="1"/>
          </p:cNvSpPr>
          <p:nvPr>
            <p:ph type="dt" sz="half" idx="10"/>
          </p:nvPr>
        </p:nvSpPr>
        <p:spPr/>
        <p:txBody>
          <a:bodyPr/>
          <a:lstStyle/>
          <a:p>
            <a:fld id="{1725396F-2B4E-6E4D-B4FD-BD7CA05B710B}" type="datetimeFigureOut">
              <a:rPr lang="en-US" smtClean="0"/>
              <a:t>3/30/25</a:t>
            </a:fld>
            <a:endParaRPr lang="en-US"/>
          </a:p>
        </p:txBody>
      </p:sp>
      <p:sp>
        <p:nvSpPr>
          <p:cNvPr id="6" name="Footer Placeholder 5">
            <a:extLst>
              <a:ext uri="{FF2B5EF4-FFF2-40B4-BE49-F238E27FC236}">
                <a16:creationId xmlns:a16="http://schemas.microsoft.com/office/drawing/2014/main" id="{E00E52D6-358C-F57F-5B38-1A7F26CF96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782E56-DBDC-656E-F26B-7D85D446E1B5}"/>
              </a:ext>
            </a:extLst>
          </p:cNvPr>
          <p:cNvSpPr>
            <a:spLocks noGrp="1"/>
          </p:cNvSpPr>
          <p:nvPr>
            <p:ph type="sldNum" sz="quarter" idx="12"/>
          </p:nvPr>
        </p:nvSpPr>
        <p:spPr/>
        <p:txBody>
          <a:bodyPr/>
          <a:lstStyle/>
          <a:p>
            <a:fld id="{131736B4-9550-0E48-B3EB-0C8A77EFFB16}" type="slidenum">
              <a:rPr lang="en-US" smtClean="0"/>
              <a:t>‹#›</a:t>
            </a:fld>
            <a:endParaRPr lang="en-US"/>
          </a:p>
        </p:txBody>
      </p:sp>
    </p:spTree>
    <p:extLst>
      <p:ext uri="{BB962C8B-B14F-4D97-AF65-F5344CB8AC3E}">
        <p14:creationId xmlns:p14="http://schemas.microsoft.com/office/powerpoint/2010/main" val="1506070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E5153D-F19F-DF97-EA7B-4741D83051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F20DD7C-9C71-B5C5-DB01-8A19C0B19A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9255F4-78A1-81BB-C075-EB867D2611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725396F-2B4E-6E4D-B4FD-BD7CA05B710B}" type="datetimeFigureOut">
              <a:rPr lang="en-US" smtClean="0"/>
              <a:t>3/30/25</a:t>
            </a:fld>
            <a:endParaRPr lang="en-US"/>
          </a:p>
        </p:txBody>
      </p:sp>
      <p:sp>
        <p:nvSpPr>
          <p:cNvPr id="5" name="Footer Placeholder 4">
            <a:extLst>
              <a:ext uri="{FF2B5EF4-FFF2-40B4-BE49-F238E27FC236}">
                <a16:creationId xmlns:a16="http://schemas.microsoft.com/office/drawing/2014/main" id="{AE3F6662-2CE0-08EF-BFED-975F24C05F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F483069-6B9E-5CAB-F5CD-E38278E4DC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31736B4-9550-0E48-B3EB-0C8A77EFFB16}" type="slidenum">
              <a:rPr lang="en-US" smtClean="0"/>
              <a:t>‹#›</a:t>
            </a:fld>
            <a:endParaRPr lang="en-US"/>
          </a:p>
        </p:txBody>
      </p:sp>
    </p:spTree>
    <p:extLst>
      <p:ext uri="{BB962C8B-B14F-4D97-AF65-F5344CB8AC3E}">
        <p14:creationId xmlns:p14="http://schemas.microsoft.com/office/powerpoint/2010/main" val="3451361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6.emf"/><Relationship Id="rId7" Type="http://schemas.openxmlformats.org/officeDocument/2006/relationships/image" Target="../media/image30.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s>
</file>

<file path=ppt/slides/_rels/slide12.xml.rels><?xml version="1.0" encoding="UTF-8" standalone="yes"?>
<Relationships xmlns="http://schemas.openxmlformats.org/package/2006/relationships"><Relationship Id="rId8" Type="http://schemas.openxmlformats.org/officeDocument/2006/relationships/image" Target="../media/image34.emf"/><Relationship Id="rId3" Type="http://schemas.openxmlformats.org/officeDocument/2006/relationships/image" Target="../media/image30.emf"/><Relationship Id="rId7" Type="http://schemas.openxmlformats.org/officeDocument/2006/relationships/image" Target="../media/image26.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emf"/></Relationships>
</file>

<file path=ppt/slides/_rels/slide13.xml.rels><?xml version="1.0" encoding="UTF-8" standalone="yes"?>
<Relationships xmlns="http://schemas.openxmlformats.org/package/2006/relationships"><Relationship Id="rId8" Type="http://schemas.openxmlformats.org/officeDocument/2006/relationships/image" Target="../media/image40.emf"/><Relationship Id="rId3" Type="http://schemas.openxmlformats.org/officeDocument/2006/relationships/image" Target="../media/image35.emf"/><Relationship Id="rId7" Type="http://schemas.openxmlformats.org/officeDocument/2006/relationships/image" Target="../media/image39.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8.emf"/><Relationship Id="rId5" Type="http://schemas.openxmlformats.org/officeDocument/2006/relationships/image" Target="../media/image37.emf"/><Relationship Id="rId4" Type="http://schemas.openxmlformats.org/officeDocument/2006/relationships/image" Target="../media/image36.emf"/></Relationships>
</file>

<file path=ppt/slides/_rels/slide14.xml.rels><?xml version="1.0" encoding="UTF-8" standalone="yes"?>
<Relationships xmlns="http://schemas.openxmlformats.org/package/2006/relationships"><Relationship Id="rId8" Type="http://schemas.openxmlformats.org/officeDocument/2006/relationships/image" Target="../media/image46.emf"/><Relationship Id="rId3" Type="http://schemas.openxmlformats.org/officeDocument/2006/relationships/image" Target="../media/image41.emf"/><Relationship Id="rId7" Type="http://schemas.openxmlformats.org/officeDocument/2006/relationships/image" Target="../media/image45.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4.emf"/><Relationship Id="rId11" Type="http://schemas.openxmlformats.org/officeDocument/2006/relationships/image" Target="../media/image49.emf"/><Relationship Id="rId5" Type="http://schemas.openxmlformats.org/officeDocument/2006/relationships/image" Target="../media/image43.emf"/><Relationship Id="rId10" Type="http://schemas.openxmlformats.org/officeDocument/2006/relationships/image" Target="../media/image48.emf"/><Relationship Id="rId4" Type="http://schemas.openxmlformats.org/officeDocument/2006/relationships/image" Target="../media/image42.emf"/><Relationship Id="rId9" Type="http://schemas.openxmlformats.org/officeDocument/2006/relationships/image" Target="../media/image47.emf"/></Relationships>
</file>

<file path=ppt/slides/_rels/slide15.xml.rels><?xml version="1.0" encoding="UTF-8" standalone="yes"?>
<Relationships xmlns="http://schemas.openxmlformats.org/package/2006/relationships"><Relationship Id="rId8" Type="http://schemas.openxmlformats.org/officeDocument/2006/relationships/image" Target="../media/image51.emf"/><Relationship Id="rId13" Type="http://schemas.openxmlformats.org/officeDocument/2006/relationships/image" Target="../media/image56.emf"/><Relationship Id="rId3" Type="http://schemas.openxmlformats.org/officeDocument/2006/relationships/image" Target="../media/image44.emf"/><Relationship Id="rId7" Type="http://schemas.openxmlformats.org/officeDocument/2006/relationships/image" Target="../media/image50.emf"/><Relationship Id="rId12" Type="http://schemas.openxmlformats.org/officeDocument/2006/relationships/image" Target="../media/image55.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7.emf"/><Relationship Id="rId11" Type="http://schemas.openxmlformats.org/officeDocument/2006/relationships/image" Target="../media/image54.emf"/><Relationship Id="rId5" Type="http://schemas.openxmlformats.org/officeDocument/2006/relationships/image" Target="../media/image46.emf"/><Relationship Id="rId15" Type="http://schemas.openxmlformats.org/officeDocument/2006/relationships/image" Target="../media/image49.emf"/><Relationship Id="rId10" Type="http://schemas.openxmlformats.org/officeDocument/2006/relationships/image" Target="../media/image53.emf"/><Relationship Id="rId4" Type="http://schemas.openxmlformats.org/officeDocument/2006/relationships/image" Target="../media/image45.emf"/><Relationship Id="rId9" Type="http://schemas.openxmlformats.org/officeDocument/2006/relationships/image" Target="../media/image52.emf"/><Relationship Id="rId14" Type="http://schemas.openxmlformats.org/officeDocument/2006/relationships/image" Target="../media/image57.emf"/></Relationships>
</file>

<file path=ppt/slides/_rels/slide16.xml.rels><?xml version="1.0" encoding="UTF-8" standalone="yes"?>
<Relationships xmlns="http://schemas.openxmlformats.org/package/2006/relationships"><Relationship Id="rId8" Type="http://schemas.openxmlformats.org/officeDocument/2006/relationships/image" Target="../media/image49.emf"/><Relationship Id="rId3" Type="http://schemas.openxmlformats.org/officeDocument/2006/relationships/image" Target="../media/image57.emf"/><Relationship Id="rId7" Type="http://schemas.openxmlformats.org/officeDocument/2006/relationships/image" Target="../media/image60.em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59.emf"/><Relationship Id="rId5" Type="http://schemas.openxmlformats.org/officeDocument/2006/relationships/image" Target="../media/image58.emf"/><Relationship Id="rId4" Type="http://schemas.openxmlformats.org/officeDocument/2006/relationships/image" Target="../media/image55.emf"/></Relationships>
</file>

<file path=ppt/slides/_rels/slide17.xml.rels><?xml version="1.0" encoding="UTF-8" standalone="yes"?>
<Relationships xmlns="http://schemas.openxmlformats.org/package/2006/relationships"><Relationship Id="rId8" Type="http://schemas.openxmlformats.org/officeDocument/2006/relationships/image" Target="../media/image66.emf"/><Relationship Id="rId3" Type="http://schemas.openxmlformats.org/officeDocument/2006/relationships/image" Target="../media/image61.emf"/><Relationship Id="rId7" Type="http://schemas.openxmlformats.org/officeDocument/2006/relationships/image" Target="../media/image65.em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64.emf"/><Relationship Id="rId5" Type="http://schemas.openxmlformats.org/officeDocument/2006/relationships/image" Target="../media/image63.emf"/><Relationship Id="rId4" Type="http://schemas.openxmlformats.org/officeDocument/2006/relationships/image" Target="../media/image62.emf"/></Relationships>
</file>

<file path=ppt/slides/_rels/slide18.xml.rels><?xml version="1.0" encoding="UTF-8" standalone="yes"?>
<Relationships xmlns="http://schemas.openxmlformats.org/package/2006/relationships"><Relationship Id="rId8" Type="http://schemas.openxmlformats.org/officeDocument/2006/relationships/image" Target="../media/image72.emf"/><Relationship Id="rId3" Type="http://schemas.openxmlformats.org/officeDocument/2006/relationships/image" Target="../media/image67.emf"/><Relationship Id="rId7" Type="http://schemas.openxmlformats.org/officeDocument/2006/relationships/image" Target="../media/image71.emf"/><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70.emf"/><Relationship Id="rId5" Type="http://schemas.openxmlformats.org/officeDocument/2006/relationships/image" Target="../media/image69.emf"/><Relationship Id="rId4" Type="http://schemas.openxmlformats.org/officeDocument/2006/relationships/image" Target="../media/image68.emf"/></Relationships>
</file>

<file path=ppt/slides/_rels/slide19.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76.emf"/><Relationship Id="rId5" Type="http://schemas.openxmlformats.org/officeDocument/2006/relationships/image" Target="../media/image75.emf"/><Relationship Id="rId4" Type="http://schemas.openxmlformats.org/officeDocument/2006/relationships/image" Target="../media/image7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7.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79.emf"/><Relationship Id="rId4" Type="http://schemas.openxmlformats.org/officeDocument/2006/relationships/image" Target="../media/image78.emf"/></Relationships>
</file>

<file path=ppt/slides/_rels/slide21.xml.rels><?xml version="1.0" encoding="UTF-8" standalone="yes"?>
<Relationships xmlns="http://schemas.openxmlformats.org/package/2006/relationships"><Relationship Id="rId3" Type="http://schemas.openxmlformats.org/officeDocument/2006/relationships/image" Target="../media/image80.emf"/><Relationship Id="rId7" Type="http://schemas.openxmlformats.org/officeDocument/2006/relationships/image" Target="../media/image83.emf"/><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71.emf"/><Relationship Id="rId5" Type="http://schemas.openxmlformats.org/officeDocument/2006/relationships/image" Target="../media/image82.emf"/><Relationship Id="rId4" Type="http://schemas.openxmlformats.org/officeDocument/2006/relationships/image" Target="../media/image81.emf"/></Relationships>
</file>

<file path=ppt/slides/_rels/slide22.xml.rels><?xml version="1.0" encoding="UTF-8" standalone="yes"?>
<Relationships xmlns="http://schemas.openxmlformats.org/package/2006/relationships"><Relationship Id="rId8" Type="http://schemas.openxmlformats.org/officeDocument/2006/relationships/image" Target="../media/image88.emf"/><Relationship Id="rId3" Type="http://schemas.openxmlformats.org/officeDocument/2006/relationships/image" Target="../media/image84.jpeg"/><Relationship Id="rId7" Type="http://schemas.openxmlformats.org/officeDocument/2006/relationships/image" Target="../media/image81.emf"/><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87.emf"/><Relationship Id="rId5" Type="http://schemas.openxmlformats.org/officeDocument/2006/relationships/image" Target="../media/image86.emf"/><Relationship Id="rId10" Type="http://schemas.openxmlformats.org/officeDocument/2006/relationships/image" Target="../media/image90.emf"/><Relationship Id="rId4" Type="http://schemas.openxmlformats.org/officeDocument/2006/relationships/image" Target="../media/image85.emf"/><Relationship Id="rId9" Type="http://schemas.openxmlformats.org/officeDocument/2006/relationships/image" Target="../media/image89.emf"/></Relationships>
</file>

<file path=ppt/slides/_rels/slide23.xml.rels><?xml version="1.0" encoding="UTF-8" standalone="yes"?>
<Relationships xmlns="http://schemas.openxmlformats.org/package/2006/relationships"><Relationship Id="rId3" Type="http://schemas.openxmlformats.org/officeDocument/2006/relationships/image" Target="../media/image91.jpeg"/><Relationship Id="rId2" Type="http://schemas.openxmlformats.org/officeDocument/2006/relationships/hyperlink" Target="https://github.com/Drake-Research-Group/dpol_public.git" TargetMode="External"/><Relationship Id="rId1" Type="http://schemas.openxmlformats.org/officeDocument/2006/relationships/slideLayout" Target="../slideLayouts/slideLayout2.xml"/><Relationship Id="rId5" Type="http://schemas.openxmlformats.org/officeDocument/2006/relationships/image" Target="../media/image93.JPG"/><Relationship Id="rId4" Type="http://schemas.openxmlformats.org/officeDocument/2006/relationships/image" Target="../media/image9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emf"/><Relationship Id="rId4" Type="http://schemas.openxmlformats.org/officeDocument/2006/relationships/image" Target="../media/image8.emf"/></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7.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5.emf"/><Relationship Id="rId4" Type="http://schemas.openxmlformats.org/officeDocument/2006/relationships/image" Target="../media/image2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223DB3B-5F8A-2D51-EE69-0634F079723A}"/>
              </a:ext>
            </a:extLst>
          </p:cNvPr>
          <p:cNvSpPr/>
          <p:nvPr/>
        </p:nvSpPr>
        <p:spPr>
          <a:xfrm>
            <a:off x="0" y="0"/>
            <a:ext cx="12192000" cy="1687132"/>
          </a:xfrm>
          <a:prstGeom prst="rect">
            <a:avLst/>
          </a:prstGeom>
          <a:solidFill>
            <a:srgbClr val="00B0F0"/>
          </a:solidFill>
          <a:ln>
            <a:no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4531578A-716B-632A-5E63-4C9EED46A2E6}"/>
              </a:ext>
            </a:extLst>
          </p:cNvPr>
          <p:cNvSpPr txBox="1"/>
          <p:nvPr/>
        </p:nvSpPr>
        <p:spPr>
          <a:xfrm>
            <a:off x="1384992" y="157629"/>
            <a:ext cx="7868990" cy="1446550"/>
          </a:xfrm>
          <a:prstGeom prst="rect">
            <a:avLst/>
          </a:prstGeom>
          <a:noFill/>
        </p:spPr>
        <p:txBody>
          <a:bodyPr wrap="square" rtlCol="0">
            <a:spAutoFit/>
          </a:bodyPr>
          <a:lstStyle/>
          <a:p>
            <a:pPr algn="ctr"/>
            <a:r>
              <a:rPr lang="en-US" sz="4400" dirty="0">
                <a:latin typeface="CMU Serif Roman" panose="02000603000000000000" pitchFamily="2" charset="0"/>
                <a:ea typeface="CMU Serif Roman" panose="02000603000000000000" pitchFamily="2" charset="0"/>
                <a:cs typeface="CMU Serif Roman" panose="02000603000000000000" pitchFamily="2" charset="0"/>
              </a:rPr>
              <a:t>An Investigation of The Higher Order Zeeman Effect</a:t>
            </a:r>
          </a:p>
        </p:txBody>
      </p:sp>
      <p:sp>
        <p:nvSpPr>
          <p:cNvPr id="2" name="Title 1">
            <a:extLst>
              <a:ext uri="{FF2B5EF4-FFF2-40B4-BE49-F238E27FC236}">
                <a16:creationId xmlns:a16="http://schemas.microsoft.com/office/drawing/2014/main" id="{A31F72B8-49A7-E1A5-F5F8-704F3D67C8B3}"/>
              </a:ext>
            </a:extLst>
          </p:cNvPr>
          <p:cNvSpPr>
            <a:spLocks noGrp="1"/>
          </p:cNvSpPr>
          <p:nvPr>
            <p:ph type="ctrTitle"/>
          </p:nvPr>
        </p:nvSpPr>
        <p:spPr>
          <a:xfrm>
            <a:off x="1508493" y="2967775"/>
            <a:ext cx="9612315" cy="1687132"/>
          </a:xfrm>
        </p:spPr>
        <p:txBody>
          <a:bodyPr>
            <a:normAutofit/>
          </a:bodyPr>
          <a:lstStyle/>
          <a:p>
            <a:r>
              <a:rPr lang="en-CA" sz="4000" dirty="0">
                <a:solidFill>
                  <a:srgbClr val="00B0F0"/>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4000" baseline="30000" dirty="0">
                <a:solidFill>
                  <a:srgbClr val="00B0F0"/>
                </a:solidFill>
                <a:latin typeface="CMU Serif Roman" panose="02000603000000000000" pitchFamily="2" charset="0"/>
                <a:ea typeface="CMU Serif Roman" panose="02000603000000000000" pitchFamily="2" charset="0"/>
                <a:cs typeface="CMU Serif Roman" panose="02000603000000000000" pitchFamily="2" charset="0"/>
              </a:rPr>
              <a:t>3</a:t>
            </a:r>
            <a:r>
              <a:rPr lang="en-CA" sz="4000" dirty="0">
                <a:solidFill>
                  <a:srgbClr val="00B0F0"/>
                </a:solidFill>
                <a:latin typeface="CMU Serif Roman" panose="02000603000000000000" pitchFamily="2" charset="0"/>
                <a:ea typeface="CMU Serif Roman" panose="02000603000000000000" pitchFamily="2" charset="0"/>
                <a:cs typeface="CMU Serif Roman" panose="02000603000000000000" pitchFamily="2" charset="0"/>
              </a:rPr>
              <a:t>He</a:t>
            </a:r>
            <a:r>
              <a:rPr lang="en-CA" sz="4000" baseline="30000" dirty="0">
                <a:solidFill>
                  <a:srgbClr val="00B0F0"/>
                </a:solidFill>
                <a:latin typeface="CMU Serif Roman" panose="02000603000000000000" pitchFamily="2" charset="0"/>
                <a:ea typeface="CMU Serif Roman" panose="02000603000000000000" pitchFamily="2" charset="0"/>
                <a:cs typeface="CMU Serif Roman" panose="02000603000000000000" pitchFamily="2" charset="0"/>
              </a:rPr>
              <a:t>+</a:t>
            </a:r>
            <a:endParaRPr lang="en-CA" sz="4000" dirty="0">
              <a:solidFill>
                <a:srgbClr val="00B0F0"/>
              </a:solidFill>
              <a:latin typeface="CMU Serif Roman" panose="02000603000000000000" pitchFamily="2" charset="0"/>
              <a:ea typeface="CMU Serif Roman" panose="02000603000000000000" pitchFamily="2" charset="0"/>
              <a:cs typeface="CMU Serif Roman" panose="02000603000000000000" pitchFamily="2" charset="0"/>
            </a:endParaRPr>
          </a:p>
        </p:txBody>
      </p:sp>
      <p:pic>
        <p:nvPicPr>
          <p:cNvPr id="6" name="Picture 5" descr="A close up of a sign&#10;&#10;Description automatically generated">
            <a:extLst>
              <a:ext uri="{FF2B5EF4-FFF2-40B4-BE49-F238E27FC236}">
                <a16:creationId xmlns:a16="http://schemas.microsoft.com/office/drawing/2014/main" id="{712FAFC2-731D-2182-4214-799993D54C5C}"/>
              </a:ext>
            </a:extLst>
          </p:cNvPr>
          <p:cNvPicPr>
            <a:picLocks noChangeAspect="1"/>
          </p:cNvPicPr>
          <p:nvPr/>
        </p:nvPicPr>
        <p:blipFill>
          <a:blip r:embed="rId3"/>
          <a:stretch>
            <a:fillRect/>
          </a:stretch>
        </p:blipFill>
        <p:spPr>
          <a:xfrm>
            <a:off x="136549" y="140397"/>
            <a:ext cx="1040809" cy="1362784"/>
          </a:xfrm>
          <a:prstGeom prst="rect">
            <a:avLst/>
          </a:prstGeom>
        </p:spPr>
      </p:pic>
      <p:pic>
        <p:nvPicPr>
          <p:cNvPr id="4" name="Picture 3" descr="A picture containing drawing&#10;&#10;Description automatically generated">
            <a:extLst>
              <a:ext uri="{FF2B5EF4-FFF2-40B4-BE49-F238E27FC236}">
                <a16:creationId xmlns:a16="http://schemas.microsoft.com/office/drawing/2014/main" id="{7129A6D3-9D41-6FC2-424C-A2CBDB63E7E6}"/>
              </a:ext>
            </a:extLst>
          </p:cNvPr>
          <p:cNvPicPr>
            <a:picLocks noChangeAspect="1"/>
          </p:cNvPicPr>
          <p:nvPr/>
        </p:nvPicPr>
        <p:blipFill>
          <a:blip r:embed="rId4"/>
          <a:stretch>
            <a:fillRect/>
          </a:stretch>
        </p:blipFill>
        <p:spPr>
          <a:xfrm>
            <a:off x="136549" y="1898168"/>
            <a:ext cx="2743888" cy="1312294"/>
          </a:xfrm>
          <a:prstGeom prst="rect">
            <a:avLst/>
          </a:prstGeom>
        </p:spPr>
      </p:pic>
      <p:pic>
        <p:nvPicPr>
          <p:cNvPr id="5" name="Picture 4" descr="A picture containing object, pinwheel&#10;&#10;Description automatically generated">
            <a:extLst>
              <a:ext uri="{FF2B5EF4-FFF2-40B4-BE49-F238E27FC236}">
                <a16:creationId xmlns:a16="http://schemas.microsoft.com/office/drawing/2014/main" id="{66F88979-A660-7C1D-FB16-3783EC00BB5B}"/>
              </a:ext>
            </a:extLst>
          </p:cNvPr>
          <p:cNvPicPr>
            <a:picLocks noChangeAspect="1"/>
          </p:cNvPicPr>
          <p:nvPr/>
        </p:nvPicPr>
        <p:blipFill>
          <a:blip r:embed="rId5"/>
          <a:stretch>
            <a:fillRect/>
          </a:stretch>
        </p:blipFill>
        <p:spPr>
          <a:xfrm>
            <a:off x="9461617" y="257792"/>
            <a:ext cx="2412765" cy="1211760"/>
          </a:xfrm>
          <a:prstGeom prst="rect">
            <a:avLst/>
          </a:prstGeom>
        </p:spPr>
      </p:pic>
      <p:sp>
        <p:nvSpPr>
          <p:cNvPr id="3" name="Subtitle 2">
            <a:extLst>
              <a:ext uri="{FF2B5EF4-FFF2-40B4-BE49-F238E27FC236}">
                <a16:creationId xmlns:a16="http://schemas.microsoft.com/office/drawing/2014/main" id="{4A3BC9E2-A1A7-5155-8E29-64EC729DD8B3}"/>
              </a:ext>
            </a:extLst>
          </p:cNvPr>
          <p:cNvSpPr>
            <a:spLocks noGrp="1"/>
          </p:cNvSpPr>
          <p:nvPr>
            <p:ph type="subTitle" idx="1"/>
          </p:nvPr>
        </p:nvSpPr>
        <p:spPr>
          <a:xfrm>
            <a:off x="826076" y="5080112"/>
            <a:ext cx="10539846" cy="1520096"/>
          </a:xfrm>
        </p:spPr>
        <p:txBody>
          <a:bodyPr>
            <a:normAutofit/>
          </a:bodyPr>
          <a:lstStyle/>
          <a:p>
            <a:r>
              <a:rPr lang="en-CA" dirty="0"/>
              <a:t>Evan M.R. Petrimoulx, A.T. Bondy, G.W.F. Drake</a:t>
            </a:r>
          </a:p>
          <a:p>
            <a:r>
              <a:rPr lang="en-CA" dirty="0"/>
              <a:t>University of Windsor</a:t>
            </a:r>
          </a:p>
        </p:txBody>
      </p:sp>
      <p:sp>
        <p:nvSpPr>
          <p:cNvPr id="9" name="TextBox 8">
            <a:extLst>
              <a:ext uri="{FF2B5EF4-FFF2-40B4-BE49-F238E27FC236}">
                <a16:creationId xmlns:a16="http://schemas.microsoft.com/office/drawing/2014/main" id="{2BD21B36-BBDE-7AA7-9C3B-059D34D51A6A}"/>
              </a:ext>
            </a:extLst>
          </p:cNvPr>
          <p:cNvSpPr txBox="1"/>
          <p:nvPr/>
        </p:nvSpPr>
        <p:spPr>
          <a:xfrm>
            <a:off x="2463624" y="6238706"/>
            <a:ext cx="7702051" cy="461665"/>
          </a:xfrm>
          <a:prstGeom prst="rect">
            <a:avLst/>
          </a:prstGeom>
          <a:noFill/>
        </p:spPr>
        <p:txBody>
          <a:bodyPr wrap="square" rtlCol="0">
            <a:spAutoFit/>
          </a:bodyPr>
          <a:lstStyle/>
          <a:p>
            <a:r>
              <a:rPr lang="en-US" sz="2400" dirty="0">
                <a:latin typeface="CMU Serif Roman" panose="02000603000000000000" pitchFamily="2" charset="0"/>
                <a:ea typeface="CMU Serif Roman" panose="02000603000000000000" pitchFamily="2" charset="0"/>
                <a:cs typeface="CMU Serif Roman" panose="02000603000000000000" pitchFamily="2" charset="0"/>
              </a:rPr>
              <a:t>University of Windsor Physics with Thesis Defence</a:t>
            </a:r>
          </a:p>
        </p:txBody>
      </p:sp>
    </p:spTree>
    <p:extLst>
      <p:ext uri="{BB962C8B-B14F-4D97-AF65-F5344CB8AC3E}">
        <p14:creationId xmlns:p14="http://schemas.microsoft.com/office/powerpoint/2010/main" val="11468621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19745-1A4E-47B5-7CC2-18315FA35B53}"/>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87B8CA4E-60B6-61F0-7234-42EF12016FB4}"/>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190D4AD6-2660-31D4-DC3A-5AB8B0DD2E1C}"/>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10</a:t>
            </a:fld>
            <a:endParaRPr lang="en-CA" sz="1600" b="1" dirty="0">
              <a:solidFill>
                <a:schemeClr val="tx1"/>
              </a:solidFill>
            </a:endParaRPr>
          </a:p>
        </p:txBody>
      </p:sp>
      <p:sp>
        <p:nvSpPr>
          <p:cNvPr id="3" name="Rectangle 2">
            <a:extLst>
              <a:ext uri="{FF2B5EF4-FFF2-40B4-BE49-F238E27FC236}">
                <a16:creationId xmlns:a16="http://schemas.microsoft.com/office/drawing/2014/main" id="{B860551D-124B-0CBC-4649-103BF096DBC8}"/>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14918DE-6642-19AC-E3B6-037B5FABBB22}"/>
              </a:ext>
            </a:extLst>
          </p:cNvPr>
          <p:cNvSpPr>
            <a:spLocks noGrp="1"/>
          </p:cNvSpPr>
          <p:nvPr>
            <p:ph type="title"/>
          </p:nvPr>
        </p:nvSpPr>
        <p:spPr>
          <a:xfrm>
            <a:off x="-1" y="-141188"/>
            <a:ext cx="10395858"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Including the nuclear Zeeman effect:</a:t>
            </a:r>
          </a:p>
        </p:txBody>
      </p:sp>
    </p:spTree>
    <p:extLst>
      <p:ext uri="{BB962C8B-B14F-4D97-AF65-F5344CB8AC3E}">
        <p14:creationId xmlns:p14="http://schemas.microsoft.com/office/powerpoint/2010/main" val="2097015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3A63E8-1858-AECA-50E2-18B48B18A36B}"/>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D79156B2-0AAD-75BF-CB85-C765EBA50B3C}"/>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C4EB7692-782E-525C-AC0C-C3C0C1B6C5C4}"/>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11</a:t>
            </a:fld>
            <a:endParaRPr lang="en-CA" sz="1600" b="1" dirty="0">
              <a:solidFill>
                <a:schemeClr val="tx1"/>
              </a:solidFill>
            </a:endParaRPr>
          </a:p>
        </p:txBody>
      </p:sp>
      <p:sp>
        <p:nvSpPr>
          <p:cNvPr id="3" name="Rectangle 2">
            <a:extLst>
              <a:ext uri="{FF2B5EF4-FFF2-40B4-BE49-F238E27FC236}">
                <a16:creationId xmlns:a16="http://schemas.microsoft.com/office/drawing/2014/main" id="{B6A17FAD-7E21-2B0F-9D62-90E57F68F802}"/>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E7ED317-8C36-C9E3-6D5C-2B3B25685084}"/>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Perturbation Theory</a:t>
            </a:r>
          </a:p>
        </p:txBody>
      </p:sp>
      <p:sp>
        <p:nvSpPr>
          <p:cNvPr id="11" name="TextBox 10">
            <a:extLst>
              <a:ext uri="{FF2B5EF4-FFF2-40B4-BE49-F238E27FC236}">
                <a16:creationId xmlns:a16="http://schemas.microsoft.com/office/drawing/2014/main" id="{85ADC34A-3F5E-12A2-5C42-4563D0724246}"/>
              </a:ext>
            </a:extLst>
          </p:cNvPr>
          <p:cNvSpPr txBox="1"/>
          <p:nvPr/>
        </p:nvSpPr>
        <p:spPr>
          <a:xfrm>
            <a:off x="154380" y="1184375"/>
            <a:ext cx="11190884" cy="2308324"/>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Starting with the Basic Hamiltonian Equation:</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We can expand the wavefunction and its energies as a power series in </a:t>
            </a:r>
            <a:r>
              <a:rPr lang="en-US" dirty="0" err="1">
                <a:latin typeface="CMU Serif Roman" panose="02000603000000000000" pitchFamily="2" charset="0"/>
                <a:ea typeface="CMU Serif Roman" panose="02000603000000000000" pitchFamily="2" charset="0"/>
                <a:cs typeface="CMU Serif Roman" panose="02000603000000000000" pitchFamily="2" charset="0"/>
              </a:rPr>
              <a:t>λ</a:t>
            </a:r>
            <a:r>
              <a:rPr lang="en-US" dirty="0">
                <a:latin typeface="CMU Serif Roman" panose="02000603000000000000" pitchFamily="2" charset="0"/>
                <a:ea typeface="CMU Serif Roman" panose="02000603000000000000" pitchFamily="2" charset="0"/>
                <a:cs typeface="CMU Serif Roman" panose="02000603000000000000" pitchFamily="2" charset="0"/>
              </a:rPr>
              <a:t>:</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And write our total Hamiltonian as the sum of the unperturbed Hamiltonian added with the perturbed term</a:t>
            </a:r>
            <a:endParaRPr lang="en-US" dirty="0"/>
          </a:p>
        </p:txBody>
      </p:sp>
      <p:pic>
        <p:nvPicPr>
          <p:cNvPr id="13" name="Picture 12">
            <a:extLst>
              <a:ext uri="{FF2B5EF4-FFF2-40B4-BE49-F238E27FC236}">
                <a16:creationId xmlns:a16="http://schemas.microsoft.com/office/drawing/2014/main" id="{93225866-9820-998D-7305-FEE581524743}"/>
              </a:ext>
            </a:extLst>
          </p:cNvPr>
          <p:cNvPicPr>
            <a:picLocks noChangeAspect="1"/>
          </p:cNvPicPr>
          <p:nvPr/>
        </p:nvPicPr>
        <p:blipFill>
          <a:blip r:embed="rId3"/>
          <a:stretch>
            <a:fillRect/>
          </a:stretch>
        </p:blipFill>
        <p:spPr>
          <a:xfrm>
            <a:off x="1286376" y="1586939"/>
            <a:ext cx="1829803" cy="333431"/>
          </a:xfrm>
          <a:prstGeom prst="rect">
            <a:avLst/>
          </a:prstGeom>
        </p:spPr>
      </p:pic>
      <p:pic>
        <p:nvPicPr>
          <p:cNvPr id="18" name="Picture 17">
            <a:extLst>
              <a:ext uri="{FF2B5EF4-FFF2-40B4-BE49-F238E27FC236}">
                <a16:creationId xmlns:a16="http://schemas.microsoft.com/office/drawing/2014/main" id="{2609DA2A-D4D4-E9D8-DE5F-983234882BDA}"/>
              </a:ext>
            </a:extLst>
          </p:cNvPr>
          <p:cNvPicPr>
            <a:picLocks noChangeAspect="1"/>
          </p:cNvPicPr>
          <p:nvPr/>
        </p:nvPicPr>
        <p:blipFill>
          <a:blip r:embed="rId4"/>
          <a:stretch>
            <a:fillRect/>
          </a:stretch>
        </p:blipFill>
        <p:spPr>
          <a:xfrm>
            <a:off x="358942" y="2437391"/>
            <a:ext cx="4056647" cy="372086"/>
          </a:xfrm>
          <a:prstGeom prst="rect">
            <a:avLst/>
          </a:prstGeom>
        </p:spPr>
      </p:pic>
      <p:pic>
        <p:nvPicPr>
          <p:cNvPr id="19" name="Picture 18">
            <a:extLst>
              <a:ext uri="{FF2B5EF4-FFF2-40B4-BE49-F238E27FC236}">
                <a16:creationId xmlns:a16="http://schemas.microsoft.com/office/drawing/2014/main" id="{E688517D-9A20-AD77-11B0-8605597722CD}"/>
              </a:ext>
            </a:extLst>
          </p:cNvPr>
          <p:cNvPicPr>
            <a:picLocks noChangeAspect="1"/>
          </p:cNvPicPr>
          <p:nvPr/>
        </p:nvPicPr>
        <p:blipFill>
          <a:blip r:embed="rId5"/>
          <a:stretch>
            <a:fillRect/>
          </a:stretch>
        </p:blipFill>
        <p:spPr>
          <a:xfrm>
            <a:off x="5360069" y="2434680"/>
            <a:ext cx="4205036" cy="374797"/>
          </a:xfrm>
          <a:prstGeom prst="rect">
            <a:avLst/>
          </a:prstGeom>
        </p:spPr>
      </p:pic>
      <p:pic>
        <p:nvPicPr>
          <p:cNvPr id="20" name="Picture 19">
            <a:extLst>
              <a:ext uri="{FF2B5EF4-FFF2-40B4-BE49-F238E27FC236}">
                <a16:creationId xmlns:a16="http://schemas.microsoft.com/office/drawing/2014/main" id="{F8565D38-3362-6462-E472-4837D3C8D3FA}"/>
              </a:ext>
            </a:extLst>
          </p:cNvPr>
          <p:cNvPicPr>
            <a:picLocks noChangeAspect="1"/>
          </p:cNvPicPr>
          <p:nvPr/>
        </p:nvPicPr>
        <p:blipFill>
          <a:blip r:embed="rId6"/>
          <a:stretch>
            <a:fillRect/>
          </a:stretch>
        </p:blipFill>
        <p:spPr>
          <a:xfrm>
            <a:off x="1165558" y="3585433"/>
            <a:ext cx="2071437" cy="309830"/>
          </a:xfrm>
          <a:prstGeom prst="rect">
            <a:avLst/>
          </a:prstGeom>
        </p:spPr>
      </p:pic>
      <p:sp>
        <p:nvSpPr>
          <p:cNvPr id="21" name="TextBox 20">
            <a:extLst>
              <a:ext uri="{FF2B5EF4-FFF2-40B4-BE49-F238E27FC236}">
                <a16:creationId xmlns:a16="http://schemas.microsoft.com/office/drawing/2014/main" id="{D41EBFF6-5994-8998-8E96-81820ACC1FA7}"/>
              </a:ext>
            </a:extLst>
          </p:cNvPr>
          <p:cNvSpPr txBox="1"/>
          <p:nvPr/>
        </p:nvSpPr>
        <p:spPr>
          <a:xfrm>
            <a:off x="154380" y="4095212"/>
            <a:ext cx="7048724"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Combining all 4 equations together we produce the following result:</a:t>
            </a:r>
          </a:p>
        </p:txBody>
      </p:sp>
      <p:pic>
        <p:nvPicPr>
          <p:cNvPr id="22" name="Picture 21">
            <a:extLst>
              <a:ext uri="{FF2B5EF4-FFF2-40B4-BE49-F238E27FC236}">
                <a16:creationId xmlns:a16="http://schemas.microsoft.com/office/drawing/2014/main" id="{B66637B8-0195-E3DF-4353-D44E82491FC9}"/>
              </a:ext>
            </a:extLst>
          </p:cNvPr>
          <p:cNvPicPr>
            <a:picLocks noChangeAspect="1"/>
          </p:cNvPicPr>
          <p:nvPr/>
        </p:nvPicPr>
        <p:blipFill>
          <a:blip r:embed="rId7"/>
          <a:stretch>
            <a:fillRect/>
          </a:stretch>
        </p:blipFill>
        <p:spPr>
          <a:xfrm>
            <a:off x="367707" y="5148872"/>
            <a:ext cx="11594620" cy="363087"/>
          </a:xfrm>
          <a:prstGeom prst="rect">
            <a:avLst/>
          </a:prstGeom>
        </p:spPr>
      </p:pic>
    </p:spTree>
    <p:extLst>
      <p:ext uri="{BB962C8B-B14F-4D97-AF65-F5344CB8AC3E}">
        <p14:creationId xmlns:p14="http://schemas.microsoft.com/office/powerpoint/2010/main" val="3018701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97E39A-5564-9EFA-2B1A-79C2A9301A2B}"/>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AD5F28E2-6110-449B-42F0-E244FD348BFF}"/>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15DB5F1F-B737-9206-B346-469821E73E39}"/>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12</a:t>
            </a:fld>
            <a:endParaRPr lang="en-CA" sz="1600" b="1" dirty="0">
              <a:solidFill>
                <a:schemeClr val="tx1"/>
              </a:solidFill>
            </a:endParaRPr>
          </a:p>
        </p:txBody>
      </p:sp>
      <p:sp>
        <p:nvSpPr>
          <p:cNvPr id="3" name="Rectangle 2">
            <a:extLst>
              <a:ext uri="{FF2B5EF4-FFF2-40B4-BE49-F238E27FC236}">
                <a16:creationId xmlns:a16="http://schemas.microsoft.com/office/drawing/2014/main" id="{80A3278B-BD8C-B6DC-FE1A-C2C753F2AE2B}"/>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871F40-075C-CC37-DD31-90B625B75A61}"/>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Perturbation Theory cont’d</a:t>
            </a:r>
          </a:p>
        </p:txBody>
      </p:sp>
      <p:pic>
        <p:nvPicPr>
          <p:cNvPr id="4" name="Picture 3">
            <a:extLst>
              <a:ext uri="{FF2B5EF4-FFF2-40B4-BE49-F238E27FC236}">
                <a16:creationId xmlns:a16="http://schemas.microsoft.com/office/drawing/2014/main" id="{5BB7F125-0BD2-4E00-E6C2-2BAEAA6CECCB}"/>
              </a:ext>
            </a:extLst>
          </p:cNvPr>
          <p:cNvPicPr>
            <a:picLocks noChangeAspect="1"/>
          </p:cNvPicPr>
          <p:nvPr/>
        </p:nvPicPr>
        <p:blipFill>
          <a:blip r:embed="rId3"/>
          <a:stretch>
            <a:fillRect/>
          </a:stretch>
        </p:blipFill>
        <p:spPr>
          <a:xfrm>
            <a:off x="298690" y="1198026"/>
            <a:ext cx="11594620" cy="363087"/>
          </a:xfrm>
          <a:prstGeom prst="rect">
            <a:avLst/>
          </a:prstGeom>
        </p:spPr>
      </p:pic>
      <p:sp>
        <p:nvSpPr>
          <p:cNvPr id="5" name="TextBox 4">
            <a:extLst>
              <a:ext uri="{FF2B5EF4-FFF2-40B4-BE49-F238E27FC236}">
                <a16:creationId xmlns:a16="http://schemas.microsoft.com/office/drawing/2014/main" id="{D63253F5-76E2-6DED-77F2-3E7E845E093F}"/>
              </a:ext>
            </a:extLst>
          </p:cNvPr>
          <p:cNvSpPr txBox="1"/>
          <p:nvPr/>
        </p:nvSpPr>
        <p:spPr>
          <a:xfrm>
            <a:off x="138920" y="1864895"/>
            <a:ext cx="11921853" cy="2308324"/>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We can rearrange the equation by collecting powers of </a:t>
            </a:r>
            <a:r>
              <a:rPr lang="en-US" dirty="0" err="1">
                <a:latin typeface="CMU Serif Roman" panose="02000603000000000000" pitchFamily="2" charset="0"/>
                <a:ea typeface="CMU Serif Roman" panose="02000603000000000000" pitchFamily="2" charset="0"/>
                <a:cs typeface="CMU Serif Roman" panose="02000603000000000000" pitchFamily="2" charset="0"/>
              </a:rPr>
              <a:t>λ</a:t>
            </a:r>
            <a:r>
              <a:rPr lang="en-US" dirty="0">
                <a:latin typeface="CMU Serif Roman" panose="02000603000000000000" pitchFamily="2" charset="0"/>
                <a:ea typeface="CMU Serif Roman" panose="02000603000000000000" pitchFamily="2" charset="0"/>
                <a:cs typeface="CMU Serif Roman" panose="02000603000000000000" pitchFamily="2" charset="0"/>
              </a:rPr>
              <a:t>:</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Where each power of </a:t>
            </a:r>
            <a:r>
              <a:rPr lang="en-US" dirty="0" err="1">
                <a:latin typeface="CMU Serif Roman" panose="02000603000000000000" pitchFamily="2" charset="0"/>
                <a:ea typeface="CMU Serif Roman" panose="02000603000000000000" pitchFamily="2" charset="0"/>
                <a:cs typeface="CMU Serif Roman" panose="02000603000000000000" pitchFamily="2" charset="0"/>
              </a:rPr>
              <a:t>λ</a:t>
            </a:r>
            <a:r>
              <a:rPr lang="en-US" dirty="0">
                <a:latin typeface="CMU Serif Roman" panose="02000603000000000000" pitchFamily="2" charset="0"/>
                <a:ea typeface="CMU Serif Roman" panose="02000603000000000000" pitchFamily="2" charset="0"/>
                <a:cs typeface="CMU Serif Roman" panose="02000603000000000000" pitchFamily="2" charset="0"/>
              </a:rPr>
              <a:t> corresponds to a higher order correction. We can then write an equation for each power of </a:t>
            </a:r>
            <a:r>
              <a:rPr lang="en-US" dirty="0" err="1">
                <a:latin typeface="CMU Serif Roman" panose="02000603000000000000" pitchFamily="2" charset="0"/>
                <a:ea typeface="CMU Serif Roman" panose="02000603000000000000" pitchFamily="2" charset="0"/>
                <a:cs typeface="CMU Serif Roman" panose="02000603000000000000" pitchFamily="2" charset="0"/>
              </a:rPr>
              <a:t>λ</a:t>
            </a:r>
            <a:r>
              <a:rPr lang="en-US" dirty="0">
                <a:latin typeface="CMU Serif Roman" panose="02000603000000000000" pitchFamily="2" charset="0"/>
                <a:ea typeface="CMU Serif Roman" panose="02000603000000000000" pitchFamily="2" charset="0"/>
                <a:cs typeface="CMU Serif Roman" panose="02000603000000000000" pitchFamily="2" charset="0"/>
              </a:rPr>
              <a:t>:</a:t>
            </a:r>
          </a:p>
        </p:txBody>
      </p:sp>
      <p:pic>
        <p:nvPicPr>
          <p:cNvPr id="9" name="Picture 8">
            <a:extLst>
              <a:ext uri="{FF2B5EF4-FFF2-40B4-BE49-F238E27FC236}">
                <a16:creationId xmlns:a16="http://schemas.microsoft.com/office/drawing/2014/main" id="{6FBA2C39-4F3B-127C-063F-861ED1952E9E}"/>
              </a:ext>
            </a:extLst>
          </p:cNvPr>
          <p:cNvPicPr>
            <a:picLocks noChangeAspect="1"/>
          </p:cNvPicPr>
          <p:nvPr/>
        </p:nvPicPr>
        <p:blipFill>
          <a:blip r:embed="rId4"/>
          <a:stretch>
            <a:fillRect/>
          </a:stretch>
        </p:blipFill>
        <p:spPr>
          <a:xfrm>
            <a:off x="298690" y="2595237"/>
            <a:ext cx="5957080" cy="319509"/>
          </a:xfrm>
          <a:prstGeom prst="rect">
            <a:avLst/>
          </a:prstGeom>
        </p:spPr>
      </p:pic>
      <p:pic>
        <p:nvPicPr>
          <p:cNvPr id="10" name="Picture 9">
            <a:extLst>
              <a:ext uri="{FF2B5EF4-FFF2-40B4-BE49-F238E27FC236}">
                <a16:creationId xmlns:a16="http://schemas.microsoft.com/office/drawing/2014/main" id="{2535EE25-E881-6104-61D9-CE7D44779C19}"/>
              </a:ext>
            </a:extLst>
          </p:cNvPr>
          <p:cNvPicPr>
            <a:picLocks noChangeAspect="1"/>
          </p:cNvPicPr>
          <p:nvPr/>
        </p:nvPicPr>
        <p:blipFill>
          <a:blip r:embed="rId5"/>
          <a:stretch>
            <a:fillRect/>
          </a:stretch>
        </p:blipFill>
        <p:spPr>
          <a:xfrm>
            <a:off x="3960254" y="3081674"/>
            <a:ext cx="7772400" cy="347326"/>
          </a:xfrm>
          <a:prstGeom prst="rect">
            <a:avLst/>
          </a:prstGeom>
        </p:spPr>
      </p:pic>
      <p:pic>
        <p:nvPicPr>
          <p:cNvPr id="12" name="Picture 11">
            <a:extLst>
              <a:ext uri="{FF2B5EF4-FFF2-40B4-BE49-F238E27FC236}">
                <a16:creationId xmlns:a16="http://schemas.microsoft.com/office/drawing/2014/main" id="{1E20667F-06E1-85E1-E696-B76F1B756FDF}"/>
              </a:ext>
            </a:extLst>
          </p:cNvPr>
          <p:cNvPicPr>
            <a:picLocks noChangeAspect="1"/>
          </p:cNvPicPr>
          <p:nvPr/>
        </p:nvPicPr>
        <p:blipFill>
          <a:blip r:embed="rId6"/>
          <a:stretch>
            <a:fillRect/>
          </a:stretch>
        </p:blipFill>
        <p:spPr>
          <a:xfrm>
            <a:off x="408939" y="5021899"/>
            <a:ext cx="4054643" cy="341356"/>
          </a:xfrm>
          <a:prstGeom prst="rect">
            <a:avLst/>
          </a:prstGeom>
        </p:spPr>
      </p:pic>
      <p:pic>
        <p:nvPicPr>
          <p:cNvPr id="14" name="Picture 13">
            <a:extLst>
              <a:ext uri="{FF2B5EF4-FFF2-40B4-BE49-F238E27FC236}">
                <a16:creationId xmlns:a16="http://schemas.microsoft.com/office/drawing/2014/main" id="{D5AD7715-2C2F-FD2D-BBB0-156DD15FF419}"/>
              </a:ext>
            </a:extLst>
          </p:cNvPr>
          <p:cNvPicPr>
            <a:picLocks noChangeAspect="1"/>
          </p:cNvPicPr>
          <p:nvPr/>
        </p:nvPicPr>
        <p:blipFill>
          <a:blip r:embed="rId7"/>
          <a:stretch>
            <a:fillRect/>
          </a:stretch>
        </p:blipFill>
        <p:spPr>
          <a:xfrm>
            <a:off x="408939" y="4477001"/>
            <a:ext cx="1829803" cy="333431"/>
          </a:xfrm>
          <a:prstGeom prst="rect">
            <a:avLst/>
          </a:prstGeom>
        </p:spPr>
      </p:pic>
      <p:pic>
        <p:nvPicPr>
          <p:cNvPr id="15" name="Picture 14">
            <a:extLst>
              <a:ext uri="{FF2B5EF4-FFF2-40B4-BE49-F238E27FC236}">
                <a16:creationId xmlns:a16="http://schemas.microsoft.com/office/drawing/2014/main" id="{86246AFC-6D96-43F5-D5AF-1C29B7CCB83D}"/>
              </a:ext>
            </a:extLst>
          </p:cNvPr>
          <p:cNvPicPr>
            <a:picLocks noChangeAspect="1"/>
          </p:cNvPicPr>
          <p:nvPr/>
        </p:nvPicPr>
        <p:blipFill>
          <a:blip r:embed="rId8"/>
          <a:stretch>
            <a:fillRect/>
          </a:stretch>
        </p:blipFill>
        <p:spPr>
          <a:xfrm>
            <a:off x="408939" y="5543303"/>
            <a:ext cx="5226050" cy="345593"/>
          </a:xfrm>
          <a:prstGeom prst="rect">
            <a:avLst/>
          </a:prstGeom>
        </p:spPr>
      </p:pic>
      <p:sp>
        <p:nvSpPr>
          <p:cNvPr id="23" name="Rectangle 22">
            <a:extLst>
              <a:ext uri="{FF2B5EF4-FFF2-40B4-BE49-F238E27FC236}">
                <a16:creationId xmlns:a16="http://schemas.microsoft.com/office/drawing/2014/main" id="{AA2A0150-A9EE-EDF1-24A7-F9BF6400AF5B}"/>
              </a:ext>
            </a:extLst>
          </p:cNvPr>
          <p:cNvSpPr/>
          <p:nvPr/>
        </p:nvSpPr>
        <p:spPr>
          <a:xfrm>
            <a:off x="298690" y="4379495"/>
            <a:ext cx="5524594" cy="1636294"/>
          </a:xfrm>
          <a:prstGeom prst="rect">
            <a:avLst/>
          </a:prstGeom>
          <a:solidFill>
            <a:schemeClr val="accent1">
              <a:alpha val="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1936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9DC471-460C-7AA7-9B92-B6A53E2106FF}"/>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30641FC-6529-7E3F-81AC-EA79521D78AC}"/>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D7BF8DB6-7C98-3803-E932-B8F465346455}"/>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13</a:t>
            </a:fld>
            <a:endParaRPr lang="en-CA" sz="1600" b="1" dirty="0">
              <a:solidFill>
                <a:schemeClr val="tx1"/>
              </a:solidFill>
            </a:endParaRPr>
          </a:p>
        </p:txBody>
      </p:sp>
      <p:sp>
        <p:nvSpPr>
          <p:cNvPr id="3" name="Rectangle 2">
            <a:extLst>
              <a:ext uri="{FF2B5EF4-FFF2-40B4-BE49-F238E27FC236}">
                <a16:creationId xmlns:a16="http://schemas.microsoft.com/office/drawing/2014/main" id="{0947AF32-BB2C-4886-1223-5AEF6F99FAB9}"/>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77BAA30-A53E-152F-5109-F9CFC834718E}"/>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First-order perturbation theory:</a:t>
            </a:r>
          </a:p>
        </p:txBody>
      </p:sp>
      <p:sp>
        <p:nvSpPr>
          <p:cNvPr id="7" name="TextBox 6">
            <a:extLst>
              <a:ext uri="{FF2B5EF4-FFF2-40B4-BE49-F238E27FC236}">
                <a16:creationId xmlns:a16="http://schemas.microsoft.com/office/drawing/2014/main" id="{3319E3A0-72D5-F4DD-FE35-61C4C8695619}"/>
              </a:ext>
            </a:extLst>
          </p:cNvPr>
          <p:cNvSpPr txBox="1"/>
          <p:nvPr/>
        </p:nvSpPr>
        <p:spPr>
          <a:xfrm>
            <a:off x="264560" y="2045368"/>
            <a:ext cx="11790407" cy="2308324"/>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 “First Order” of business is to find     . We can do this by multiplying through by     </a:t>
            </a:r>
          </a:p>
          <a:p>
            <a:endParaRPr lang="en-US" b="0"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b="0"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b="0" dirty="0">
                <a:latin typeface="CMU Serif Roman" panose="02000603000000000000" pitchFamily="2" charset="0"/>
                <a:ea typeface="CMU Serif Roman" panose="02000603000000000000" pitchFamily="2" charset="0"/>
                <a:cs typeface="CMU Serif Roman" panose="02000603000000000000" pitchFamily="2" charset="0"/>
              </a:rPr>
              <a:t>W</a:t>
            </a:r>
            <a:r>
              <a:rPr lang="en-US" dirty="0">
                <a:latin typeface="CMU Serif Roman" panose="02000603000000000000" pitchFamily="2" charset="0"/>
                <a:ea typeface="CMU Serif Roman" panose="02000603000000000000" pitchFamily="2" charset="0"/>
                <a:cs typeface="CMU Serif Roman" panose="02000603000000000000" pitchFamily="2" charset="0"/>
              </a:rPr>
              <a:t>e now have a second order inhomogeneous differential equation to solve to find     , and we can use the method </a:t>
            </a:r>
          </a:p>
          <a:p>
            <a:r>
              <a:rPr lang="en-US" dirty="0">
                <a:latin typeface="CMU Serif Roman" panose="02000603000000000000" pitchFamily="2" charset="0"/>
                <a:ea typeface="CMU Serif Roman" panose="02000603000000000000" pitchFamily="2" charset="0"/>
                <a:cs typeface="CMU Serif Roman" panose="02000603000000000000" pitchFamily="2" charset="0"/>
              </a:rPr>
              <a:t>of Frobenius to solve it.</a:t>
            </a:r>
            <a:endParaRPr lang="en-CA" b="0"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p:txBody>
      </p:sp>
      <p:pic>
        <p:nvPicPr>
          <p:cNvPr id="11" name="Picture 10">
            <a:extLst>
              <a:ext uri="{FF2B5EF4-FFF2-40B4-BE49-F238E27FC236}">
                <a16:creationId xmlns:a16="http://schemas.microsoft.com/office/drawing/2014/main" id="{B9BBFD5D-ADB4-F4A1-8522-5A31FAC3E18B}"/>
              </a:ext>
            </a:extLst>
          </p:cNvPr>
          <p:cNvPicPr>
            <a:picLocks noChangeAspect="1"/>
          </p:cNvPicPr>
          <p:nvPr/>
        </p:nvPicPr>
        <p:blipFill>
          <a:blip r:embed="rId3"/>
          <a:stretch>
            <a:fillRect/>
          </a:stretch>
        </p:blipFill>
        <p:spPr>
          <a:xfrm>
            <a:off x="4319203" y="2096151"/>
            <a:ext cx="279025" cy="272382"/>
          </a:xfrm>
          <a:prstGeom prst="rect">
            <a:avLst/>
          </a:prstGeom>
        </p:spPr>
      </p:pic>
      <p:pic>
        <p:nvPicPr>
          <p:cNvPr id="13" name="Picture 12">
            <a:extLst>
              <a:ext uri="{FF2B5EF4-FFF2-40B4-BE49-F238E27FC236}">
                <a16:creationId xmlns:a16="http://schemas.microsoft.com/office/drawing/2014/main" id="{5422BD48-F7C5-671D-7163-C1EDF3504241}"/>
              </a:ext>
            </a:extLst>
          </p:cNvPr>
          <p:cNvPicPr>
            <a:picLocks noChangeAspect="1"/>
          </p:cNvPicPr>
          <p:nvPr/>
        </p:nvPicPr>
        <p:blipFill>
          <a:blip r:embed="rId4"/>
          <a:stretch>
            <a:fillRect/>
          </a:stretch>
        </p:blipFill>
        <p:spPr>
          <a:xfrm>
            <a:off x="9089771" y="2096151"/>
            <a:ext cx="265739" cy="272382"/>
          </a:xfrm>
          <a:prstGeom prst="rect">
            <a:avLst/>
          </a:prstGeom>
        </p:spPr>
      </p:pic>
      <p:pic>
        <p:nvPicPr>
          <p:cNvPr id="17" name="Picture 16">
            <a:extLst>
              <a:ext uri="{FF2B5EF4-FFF2-40B4-BE49-F238E27FC236}">
                <a16:creationId xmlns:a16="http://schemas.microsoft.com/office/drawing/2014/main" id="{7A009D1E-3A74-A319-E711-3A38CF6D5807}"/>
              </a:ext>
            </a:extLst>
          </p:cNvPr>
          <p:cNvPicPr>
            <a:picLocks noChangeAspect="1"/>
          </p:cNvPicPr>
          <p:nvPr/>
        </p:nvPicPr>
        <p:blipFill>
          <a:blip r:embed="rId5"/>
          <a:stretch>
            <a:fillRect/>
          </a:stretch>
        </p:blipFill>
        <p:spPr>
          <a:xfrm>
            <a:off x="348647" y="2623742"/>
            <a:ext cx="3513221" cy="375110"/>
          </a:xfrm>
          <a:prstGeom prst="rect">
            <a:avLst/>
          </a:prstGeom>
        </p:spPr>
      </p:pic>
      <p:pic>
        <p:nvPicPr>
          <p:cNvPr id="18" name="Picture 17">
            <a:extLst>
              <a:ext uri="{FF2B5EF4-FFF2-40B4-BE49-F238E27FC236}">
                <a16:creationId xmlns:a16="http://schemas.microsoft.com/office/drawing/2014/main" id="{00B52862-E8E0-4A25-47DD-F31C67D4B0CE}"/>
              </a:ext>
            </a:extLst>
          </p:cNvPr>
          <p:cNvPicPr>
            <a:picLocks noChangeAspect="1"/>
          </p:cNvPicPr>
          <p:nvPr/>
        </p:nvPicPr>
        <p:blipFill>
          <a:blip r:embed="rId6"/>
          <a:stretch>
            <a:fillRect/>
          </a:stretch>
        </p:blipFill>
        <p:spPr>
          <a:xfrm>
            <a:off x="8557767" y="3429000"/>
            <a:ext cx="276504" cy="283417"/>
          </a:xfrm>
          <a:prstGeom prst="rect">
            <a:avLst/>
          </a:prstGeom>
        </p:spPr>
      </p:pic>
      <p:pic>
        <p:nvPicPr>
          <p:cNvPr id="5" name="Picture 4">
            <a:extLst>
              <a:ext uri="{FF2B5EF4-FFF2-40B4-BE49-F238E27FC236}">
                <a16:creationId xmlns:a16="http://schemas.microsoft.com/office/drawing/2014/main" id="{D135B822-94FF-F17A-3377-7604C460BC5A}"/>
              </a:ext>
            </a:extLst>
          </p:cNvPr>
          <p:cNvPicPr>
            <a:picLocks noChangeAspect="1"/>
          </p:cNvPicPr>
          <p:nvPr/>
        </p:nvPicPr>
        <p:blipFill>
          <a:blip r:embed="rId7"/>
          <a:stretch>
            <a:fillRect/>
          </a:stretch>
        </p:blipFill>
        <p:spPr>
          <a:xfrm>
            <a:off x="348647" y="1364102"/>
            <a:ext cx="3802729" cy="356506"/>
          </a:xfrm>
          <a:prstGeom prst="rect">
            <a:avLst/>
          </a:prstGeom>
        </p:spPr>
      </p:pic>
      <p:pic>
        <p:nvPicPr>
          <p:cNvPr id="9" name="Picture 8">
            <a:extLst>
              <a:ext uri="{FF2B5EF4-FFF2-40B4-BE49-F238E27FC236}">
                <a16:creationId xmlns:a16="http://schemas.microsoft.com/office/drawing/2014/main" id="{37F5EE55-B1EE-3087-CCF9-A31716F1E47F}"/>
              </a:ext>
            </a:extLst>
          </p:cNvPr>
          <p:cNvPicPr>
            <a:picLocks noChangeAspect="1"/>
          </p:cNvPicPr>
          <p:nvPr/>
        </p:nvPicPr>
        <p:blipFill>
          <a:blip r:embed="rId8"/>
          <a:stretch>
            <a:fillRect/>
          </a:stretch>
        </p:blipFill>
        <p:spPr>
          <a:xfrm>
            <a:off x="348647" y="4336637"/>
            <a:ext cx="2822495" cy="1019234"/>
          </a:xfrm>
          <a:prstGeom prst="rect">
            <a:avLst/>
          </a:prstGeom>
        </p:spPr>
      </p:pic>
    </p:spTree>
    <p:extLst>
      <p:ext uri="{BB962C8B-B14F-4D97-AF65-F5344CB8AC3E}">
        <p14:creationId xmlns:p14="http://schemas.microsoft.com/office/powerpoint/2010/main" val="1302787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229065-19FE-38C9-B599-ED653F595C2D}"/>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88536E53-AD5C-794C-9B4C-13F6F2FDA72F}"/>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502BAB74-5EB1-8357-9045-06784C08E7B1}"/>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14</a:t>
            </a:fld>
            <a:endParaRPr lang="en-CA" sz="1600" b="1" dirty="0">
              <a:solidFill>
                <a:schemeClr val="tx1"/>
              </a:solidFill>
            </a:endParaRPr>
          </a:p>
        </p:txBody>
      </p:sp>
      <p:sp>
        <p:nvSpPr>
          <p:cNvPr id="3" name="Rectangle 2">
            <a:extLst>
              <a:ext uri="{FF2B5EF4-FFF2-40B4-BE49-F238E27FC236}">
                <a16:creationId xmlns:a16="http://schemas.microsoft.com/office/drawing/2014/main" id="{DC3A31BC-F263-59C4-51E8-251963EA3FD6}"/>
              </a:ext>
            </a:extLst>
          </p:cNvPr>
          <p:cNvSpPr/>
          <p:nvPr/>
        </p:nvSpPr>
        <p:spPr>
          <a:xfrm>
            <a:off x="0" y="10783"/>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6B2665-EAC0-BA3E-F148-8E653C572D59}"/>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Recursion Relations:</a:t>
            </a:r>
          </a:p>
        </p:txBody>
      </p:sp>
      <p:sp>
        <p:nvSpPr>
          <p:cNvPr id="5" name="TextBox 4">
            <a:extLst>
              <a:ext uri="{FF2B5EF4-FFF2-40B4-BE49-F238E27FC236}">
                <a16:creationId xmlns:a16="http://schemas.microsoft.com/office/drawing/2014/main" id="{E30CCE20-3BE4-DACD-7F23-7F4F0A189AF9}"/>
              </a:ext>
            </a:extLst>
          </p:cNvPr>
          <p:cNvSpPr txBox="1"/>
          <p:nvPr/>
        </p:nvSpPr>
        <p:spPr>
          <a:xfrm>
            <a:off x="274320" y="1325880"/>
            <a:ext cx="6753772"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To solve our perturbation equation where           we start with: </a:t>
            </a:r>
          </a:p>
        </p:txBody>
      </p:sp>
      <p:pic>
        <p:nvPicPr>
          <p:cNvPr id="9" name="Picture 8">
            <a:extLst>
              <a:ext uri="{FF2B5EF4-FFF2-40B4-BE49-F238E27FC236}">
                <a16:creationId xmlns:a16="http://schemas.microsoft.com/office/drawing/2014/main" id="{866D0465-5B3D-4486-A6D7-C33FBAA57673}"/>
              </a:ext>
            </a:extLst>
          </p:cNvPr>
          <p:cNvPicPr>
            <a:picLocks noChangeAspect="1"/>
          </p:cNvPicPr>
          <p:nvPr/>
        </p:nvPicPr>
        <p:blipFill>
          <a:blip r:embed="rId3"/>
          <a:stretch>
            <a:fillRect/>
          </a:stretch>
        </p:blipFill>
        <p:spPr>
          <a:xfrm>
            <a:off x="4701794" y="1332255"/>
            <a:ext cx="563980" cy="369332"/>
          </a:xfrm>
          <a:prstGeom prst="rect">
            <a:avLst/>
          </a:prstGeom>
        </p:spPr>
      </p:pic>
      <p:pic>
        <p:nvPicPr>
          <p:cNvPr id="10" name="Picture 9">
            <a:extLst>
              <a:ext uri="{FF2B5EF4-FFF2-40B4-BE49-F238E27FC236}">
                <a16:creationId xmlns:a16="http://schemas.microsoft.com/office/drawing/2014/main" id="{F2C00E42-68A1-C3D2-70EA-15064E2EA53C}"/>
              </a:ext>
            </a:extLst>
          </p:cNvPr>
          <p:cNvPicPr>
            <a:picLocks noChangeAspect="1"/>
          </p:cNvPicPr>
          <p:nvPr/>
        </p:nvPicPr>
        <p:blipFill>
          <a:blip r:embed="rId4"/>
          <a:stretch>
            <a:fillRect/>
          </a:stretch>
        </p:blipFill>
        <p:spPr>
          <a:xfrm>
            <a:off x="2209800" y="1737935"/>
            <a:ext cx="7772400" cy="691470"/>
          </a:xfrm>
          <a:prstGeom prst="rect">
            <a:avLst/>
          </a:prstGeom>
        </p:spPr>
      </p:pic>
      <p:sp>
        <p:nvSpPr>
          <p:cNvPr id="14" name="TextBox 13">
            <a:extLst>
              <a:ext uri="{FF2B5EF4-FFF2-40B4-BE49-F238E27FC236}">
                <a16:creationId xmlns:a16="http://schemas.microsoft.com/office/drawing/2014/main" id="{4526005A-5775-92CA-D5E6-38E904669E4D}"/>
              </a:ext>
            </a:extLst>
          </p:cNvPr>
          <p:cNvSpPr txBox="1"/>
          <p:nvPr/>
        </p:nvSpPr>
        <p:spPr>
          <a:xfrm>
            <a:off x="274320" y="2613633"/>
            <a:ext cx="8691803"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Which once we differentiate and perform a shift of index for the summations we get:</a:t>
            </a:r>
          </a:p>
        </p:txBody>
      </p:sp>
      <p:pic>
        <p:nvPicPr>
          <p:cNvPr id="16" name="Picture 15">
            <a:extLst>
              <a:ext uri="{FF2B5EF4-FFF2-40B4-BE49-F238E27FC236}">
                <a16:creationId xmlns:a16="http://schemas.microsoft.com/office/drawing/2014/main" id="{44206D4E-2203-BAC9-8334-EE6BB6DD0224}"/>
              </a:ext>
            </a:extLst>
          </p:cNvPr>
          <p:cNvPicPr>
            <a:picLocks noChangeAspect="1"/>
          </p:cNvPicPr>
          <p:nvPr/>
        </p:nvPicPr>
        <p:blipFill>
          <a:blip r:embed="rId5"/>
          <a:stretch>
            <a:fillRect/>
          </a:stretch>
        </p:blipFill>
        <p:spPr>
          <a:xfrm>
            <a:off x="3145536" y="3081926"/>
            <a:ext cx="5820587" cy="695794"/>
          </a:xfrm>
          <a:prstGeom prst="rect">
            <a:avLst/>
          </a:prstGeom>
        </p:spPr>
      </p:pic>
      <p:sp>
        <p:nvSpPr>
          <p:cNvPr id="19" name="TextBox 18">
            <a:extLst>
              <a:ext uri="{FF2B5EF4-FFF2-40B4-BE49-F238E27FC236}">
                <a16:creationId xmlns:a16="http://schemas.microsoft.com/office/drawing/2014/main" id="{17C83C29-FA2E-E024-6D92-3BEC9739A6BB}"/>
              </a:ext>
            </a:extLst>
          </p:cNvPr>
          <p:cNvSpPr txBox="1"/>
          <p:nvPr/>
        </p:nvSpPr>
        <p:spPr>
          <a:xfrm>
            <a:off x="274320" y="3993972"/>
            <a:ext cx="7539243"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To solve the equation, we then must solve the recursion relation for </a:t>
            </a:r>
            <a:r>
              <a:rPr lang="en-US" dirty="0" err="1">
                <a:latin typeface="CMU Serif Roman" panose="02000603000000000000" pitchFamily="2" charset="0"/>
                <a:ea typeface="CMU Serif Roman" panose="02000603000000000000" pitchFamily="2" charset="0"/>
                <a:cs typeface="CMU Serif Roman" panose="02000603000000000000" pitchFamily="2" charset="0"/>
              </a:rPr>
              <a:t>a</a:t>
            </a:r>
            <a:r>
              <a:rPr lang="en-US" baseline="-25000" dirty="0" err="1">
                <a:latin typeface="CMU Serif Roman" panose="02000603000000000000" pitchFamily="2" charset="0"/>
                <a:ea typeface="CMU Serif Roman" panose="02000603000000000000" pitchFamily="2" charset="0"/>
                <a:cs typeface="CMU Serif Roman" panose="02000603000000000000" pitchFamily="2" charset="0"/>
              </a:rPr>
              <a:t>j</a:t>
            </a:r>
            <a:endParaRPr lang="en-US" dirty="0">
              <a:latin typeface="CMU Serif Roman" panose="02000603000000000000" pitchFamily="2" charset="0"/>
              <a:ea typeface="CMU Serif Roman" panose="02000603000000000000" pitchFamily="2" charset="0"/>
              <a:cs typeface="CMU Serif Roman" panose="02000603000000000000" pitchFamily="2" charset="0"/>
            </a:endParaRPr>
          </a:p>
        </p:txBody>
      </p:sp>
      <p:pic>
        <p:nvPicPr>
          <p:cNvPr id="23" name="Picture 22">
            <a:extLst>
              <a:ext uri="{FF2B5EF4-FFF2-40B4-BE49-F238E27FC236}">
                <a16:creationId xmlns:a16="http://schemas.microsoft.com/office/drawing/2014/main" id="{CBF66AEC-F0DC-E9AF-ECB9-598A4920352D}"/>
              </a:ext>
            </a:extLst>
          </p:cNvPr>
          <p:cNvPicPr>
            <a:picLocks noChangeAspect="1"/>
          </p:cNvPicPr>
          <p:nvPr/>
        </p:nvPicPr>
        <p:blipFill>
          <a:blip r:embed="rId6"/>
          <a:stretch>
            <a:fillRect/>
          </a:stretch>
        </p:blipFill>
        <p:spPr>
          <a:xfrm>
            <a:off x="393192" y="4486183"/>
            <a:ext cx="2871216" cy="186746"/>
          </a:xfrm>
          <a:prstGeom prst="rect">
            <a:avLst/>
          </a:prstGeom>
        </p:spPr>
      </p:pic>
      <p:pic>
        <p:nvPicPr>
          <p:cNvPr id="24" name="Picture 23">
            <a:extLst>
              <a:ext uri="{FF2B5EF4-FFF2-40B4-BE49-F238E27FC236}">
                <a16:creationId xmlns:a16="http://schemas.microsoft.com/office/drawing/2014/main" id="{5446FB40-D47B-B884-196F-936ED2604854}"/>
              </a:ext>
            </a:extLst>
          </p:cNvPr>
          <p:cNvPicPr>
            <a:picLocks noChangeAspect="1"/>
          </p:cNvPicPr>
          <p:nvPr/>
        </p:nvPicPr>
        <p:blipFill>
          <a:blip r:embed="rId7"/>
          <a:stretch>
            <a:fillRect/>
          </a:stretch>
        </p:blipFill>
        <p:spPr>
          <a:xfrm>
            <a:off x="393192" y="4732763"/>
            <a:ext cx="1426464" cy="467971"/>
          </a:xfrm>
          <a:prstGeom prst="rect">
            <a:avLst/>
          </a:prstGeom>
        </p:spPr>
      </p:pic>
      <p:pic>
        <p:nvPicPr>
          <p:cNvPr id="25" name="Picture 24">
            <a:extLst>
              <a:ext uri="{FF2B5EF4-FFF2-40B4-BE49-F238E27FC236}">
                <a16:creationId xmlns:a16="http://schemas.microsoft.com/office/drawing/2014/main" id="{2BB2A342-B32C-C981-8305-E871F2CF9515}"/>
              </a:ext>
            </a:extLst>
          </p:cNvPr>
          <p:cNvPicPr>
            <a:picLocks noChangeAspect="1"/>
          </p:cNvPicPr>
          <p:nvPr/>
        </p:nvPicPr>
        <p:blipFill>
          <a:blip r:embed="rId8"/>
          <a:stretch>
            <a:fillRect/>
          </a:stretch>
        </p:blipFill>
        <p:spPr>
          <a:xfrm>
            <a:off x="393192" y="5153151"/>
            <a:ext cx="2083970" cy="455183"/>
          </a:xfrm>
          <a:prstGeom prst="rect">
            <a:avLst/>
          </a:prstGeom>
        </p:spPr>
      </p:pic>
      <p:pic>
        <p:nvPicPr>
          <p:cNvPr id="26" name="Picture 25">
            <a:extLst>
              <a:ext uri="{FF2B5EF4-FFF2-40B4-BE49-F238E27FC236}">
                <a16:creationId xmlns:a16="http://schemas.microsoft.com/office/drawing/2014/main" id="{FA2566D0-0C8A-DE36-1486-919665391F25}"/>
              </a:ext>
            </a:extLst>
          </p:cNvPr>
          <p:cNvPicPr>
            <a:picLocks noChangeAspect="1"/>
          </p:cNvPicPr>
          <p:nvPr/>
        </p:nvPicPr>
        <p:blipFill>
          <a:blip r:embed="rId9"/>
          <a:stretch>
            <a:fillRect/>
          </a:stretch>
        </p:blipFill>
        <p:spPr>
          <a:xfrm>
            <a:off x="393192" y="5662232"/>
            <a:ext cx="2011680" cy="181335"/>
          </a:xfrm>
          <a:prstGeom prst="rect">
            <a:avLst/>
          </a:prstGeom>
        </p:spPr>
      </p:pic>
      <p:pic>
        <p:nvPicPr>
          <p:cNvPr id="27" name="Picture 26">
            <a:extLst>
              <a:ext uri="{FF2B5EF4-FFF2-40B4-BE49-F238E27FC236}">
                <a16:creationId xmlns:a16="http://schemas.microsoft.com/office/drawing/2014/main" id="{D6C65D40-EABB-A019-A94E-402CA7C88A94}"/>
              </a:ext>
            </a:extLst>
          </p:cNvPr>
          <p:cNvPicPr>
            <a:picLocks noChangeAspect="1"/>
          </p:cNvPicPr>
          <p:nvPr/>
        </p:nvPicPr>
        <p:blipFill>
          <a:blip r:embed="rId10"/>
          <a:stretch>
            <a:fillRect/>
          </a:stretch>
        </p:blipFill>
        <p:spPr>
          <a:xfrm flipH="1">
            <a:off x="1305053" y="5930779"/>
            <a:ext cx="45719" cy="301745"/>
          </a:xfrm>
          <a:prstGeom prst="rect">
            <a:avLst/>
          </a:prstGeom>
        </p:spPr>
      </p:pic>
      <p:sp>
        <p:nvSpPr>
          <p:cNvPr id="28" name="TextBox 27">
            <a:extLst>
              <a:ext uri="{FF2B5EF4-FFF2-40B4-BE49-F238E27FC236}">
                <a16:creationId xmlns:a16="http://schemas.microsoft.com/office/drawing/2014/main" id="{228E1F56-85A4-7120-B13B-768B25809ABB}"/>
              </a:ext>
            </a:extLst>
          </p:cNvPr>
          <p:cNvSpPr txBox="1"/>
          <p:nvPr/>
        </p:nvSpPr>
        <p:spPr>
          <a:xfrm>
            <a:off x="3877056" y="4807216"/>
            <a:ext cx="7539242" cy="923330"/>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 rest of the terms in the series are all equal to zero, since there are no more higher powers of r on the RHS to match the groupings on the LHS.</a:t>
            </a:r>
          </a:p>
        </p:txBody>
      </p:sp>
      <p:pic>
        <p:nvPicPr>
          <p:cNvPr id="29" name="Picture 28">
            <a:extLst>
              <a:ext uri="{FF2B5EF4-FFF2-40B4-BE49-F238E27FC236}">
                <a16:creationId xmlns:a16="http://schemas.microsoft.com/office/drawing/2014/main" id="{3B2BDD3D-F227-5C5B-2B52-FD33EC5AF7D2}"/>
              </a:ext>
            </a:extLst>
          </p:cNvPr>
          <p:cNvPicPr>
            <a:picLocks noChangeAspect="1"/>
          </p:cNvPicPr>
          <p:nvPr/>
        </p:nvPicPr>
        <p:blipFill>
          <a:blip r:embed="rId11"/>
          <a:stretch>
            <a:fillRect/>
          </a:stretch>
        </p:blipFill>
        <p:spPr>
          <a:xfrm>
            <a:off x="5265774" y="118163"/>
            <a:ext cx="599564" cy="802493"/>
          </a:xfrm>
          <a:prstGeom prst="rect">
            <a:avLst/>
          </a:prstGeom>
        </p:spPr>
      </p:pic>
    </p:spTree>
    <p:extLst>
      <p:ext uri="{BB962C8B-B14F-4D97-AF65-F5344CB8AC3E}">
        <p14:creationId xmlns:p14="http://schemas.microsoft.com/office/powerpoint/2010/main" val="2700295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87EFE7-688F-4527-0189-4B76B7CB47F5}"/>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70DEF0BB-2538-1BE6-C5C6-6C73E189D7CA}"/>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990AC24F-C1C2-2C86-FE03-4DD68BA17F69}"/>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15</a:t>
            </a:fld>
            <a:endParaRPr lang="en-CA" sz="1600" b="1" dirty="0">
              <a:solidFill>
                <a:schemeClr val="tx1"/>
              </a:solidFill>
            </a:endParaRPr>
          </a:p>
        </p:txBody>
      </p:sp>
      <p:sp>
        <p:nvSpPr>
          <p:cNvPr id="3" name="Rectangle 2">
            <a:extLst>
              <a:ext uri="{FF2B5EF4-FFF2-40B4-BE49-F238E27FC236}">
                <a16:creationId xmlns:a16="http://schemas.microsoft.com/office/drawing/2014/main" id="{190665CA-6933-E551-F8CC-0352B9935E58}"/>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477F27-2619-F568-1B5D-4EEFC4900769}"/>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Recursion Relations cont’d:</a:t>
            </a:r>
          </a:p>
        </p:txBody>
      </p:sp>
      <p:pic>
        <p:nvPicPr>
          <p:cNvPr id="23" name="Picture 22">
            <a:extLst>
              <a:ext uri="{FF2B5EF4-FFF2-40B4-BE49-F238E27FC236}">
                <a16:creationId xmlns:a16="http://schemas.microsoft.com/office/drawing/2014/main" id="{97DDCF11-CACB-8683-28FA-7CA9EC631691}"/>
              </a:ext>
            </a:extLst>
          </p:cNvPr>
          <p:cNvPicPr>
            <a:picLocks noChangeAspect="1"/>
          </p:cNvPicPr>
          <p:nvPr/>
        </p:nvPicPr>
        <p:blipFill>
          <a:blip r:embed="rId3"/>
          <a:stretch>
            <a:fillRect/>
          </a:stretch>
        </p:blipFill>
        <p:spPr>
          <a:xfrm>
            <a:off x="164592" y="1204542"/>
            <a:ext cx="2871216" cy="186746"/>
          </a:xfrm>
          <a:prstGeom prst="rect">
            <a:avLst/>
          </a:prstGeom>
        </p:spPr>
      </p:pic>
      <p:pic>
        <p:nvPicPr>
          <p:cNvPr id="24" name="Picture 23">
            <a:extLst>
              <a:ext uri="{FF2B5EF4-FFF2-40B4-BE49-F238E27FC236}">
                <a16:creationId xmlns:a16="http://schemas.microsoft.com/office/drawing/2014/main" id="{B122539D-B93C-8231-1C86-AF2A9FCE38E4}"/>
              </a:ext>
            </a:extLst>
          </p:cNvPr>
          <p:cNvPicPr>
            <a:picLocks noChangeAspect="1"/>
          </p:cNvPicPr>
          <p:nvPr/>
        </p:nvPicPr>
        <p:blipFill>
          <a:blip r:embed="rId4"/>
          <a:stretch>
            <a:fillRect/>
          </a:stretch>
        </p:blipFill>
        <p:spPr>
          <a:xfrm>
            <a:off x="164592" y="1451122"/>
            <a:ext cx="1426464" cy="467971"/>
          </a:xfrm>
          <a:prstGeom prst="rect">
            <a:avLst/>
          </a:prstGeom>
        </p:spPr>
      </p:pic>
      <p:pic>
        <p:nvPicPr>
          <p:cNvPr id="25" name="Picture 24">
            <a:extLst>
              <a:ext uri="{FF2B5EF4-FFF2-40B4-BE49-F238E27FC236}">
                <a16:creationId xmlns:a16="http://schemas.microsoft.com/office/drawing/2014/main" id="{66D23277-5906-A2F6-FD1F-2F5BF2AE057F}"/>
              </a:ext>
            </a:extLst>
          </p:cNvPr>
          <p:cNvPicPr>
            <a:picLocks noChangeAspect="1"/>
          </p:cNvPicPr>
          <p:nvPr/>
        </p:nvPicPr>
        <p:blipFill>
          <a:blip r:embed="rId5"/>
          <a:stretch>
            <a:fillRect/>
          </a:stretch>
        </p:blipFill>
        <p:spPr>
          <a:xfrm>
            <a:off x="164592" y="1871510"/>
            <a:ext cx="2083970" cy="455183"/>
          </a:xfrm>
          <a:prstGeom prst="rect">
            <a:avLst/>
          </a:prstGeom>
        </p:spPr>
      </p:pic>
      <p:pic>
        <p:nvPicPr>
          <p:cNvPr id="26" name="Picture 25">
            <a:extLst>
              <a:ext uri="{FF2B5EF4-FFF2-40B4-BE49-F238E27FC236}">
                <a16:creationId xmlns:a16="http://schemas.microsoft.com/office/drawing/2014/main" id="{46F91F7A-D2EE-3435-1BD0-B51D19E7262F}"/>
              </a:ext>
            </a:extLst>
          </p:cNvPr>
          <p:cNvPicPr>
            <a:picLocks noChangeAspect="1"/>
          </p:cNvPicPr>
          <p:nvPr/>
        </p:nvPicPr>
        <p:blipFill>
          <a:blip r:embed="rId6"/>
          <a:stretch>
            <a:fillRect/>
          </a:stretch>
        </p:blipFill>
        <p:spPr>
          <a:xfrm>
            <a:off x="164592" y="2380591"/>
            <a:ext cx="2011680" cy="181335"/>
          </a:xfrm>
          <a:prstGeom prst="rect">
            <a:avLst/>
          </a:prstGeom>
        </p:spPr>
      </p:pic>
      <p:sp>
        <p:nvSpPr>
          <p:cNvPr id="4" name="TextBox 3">
            <a:extLst>
              <a:ext uri="{FF2B5EF4-FFF2-40B4-BE49-F238E27FC236}">
                <a16:creationId xmlns:a16="http://schemas.microsoft.com/office/drawing/2014/main" id="{A6C37997-F9F2-7F5B-6CC1-D119615F496C}"/>
              </a:ext>
            </a:extLst>
          </p:cNvPr>
          <p:cNvSpPr txBox="1"/>
          <p:nvPr/>
        </p:nvSpPr>
        <p:spPr>
          <a:xfrm>
            <a:off x="3337560" y="1391288"/>
            <a:ext cx="8613648" cy="1200329"/>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Because of this, there are two possible solutions. One where the series diverges to infinity, and there are no direct recursive solutions, and one where the series does terminate. The terminating case happens when we set the repeating terms (at j=2 and j=3) to zero.</a:t>
            </a:r>
          </a:p>
        </p:txBody>
      </p:sp>
      <p:pic>
        <p:nvPicPr>
          <p:cNvPr id="7" name="Picture 6">
            <a:extLst>
              <a:ext uri="{FF2B5EF4-FFF2-40B4-BE49-F238E27FC236}">
                <a16:creationId xmlns:a16="http://schemas.microsoft.com/office/drawing/2014/main" id="{98F30FF2-45DB-721F-EADE-860017008719}"/>
              </a:ext>
            </a:extLst>
          </p:cNvPr>
          <p:cNvPicPr>
            <a:picLocks noChangeAspect="1"/>
          </p:cNvPicPr>
          <p:nvPr/>
        </p:nvPicPr>
        <p:blipFill>
          <a:blip r:embed="rId7"/>
          <a:stretch>
            <a:fillRect/>
          </a:stretch>
        </p:blipFill>
        <p:spPr>
          <a:xfrm>
            <a:off x="3900169" y="2795464"/>
            <a:ext cx="2087373" cy="823189"/>
          </a:xfrm>
          <a:prstGeom prst="rect">
            <a:avLst/>
          </a:prstGeom>
        </p:spPr>
      </p:pic>
      <p:sp>
        <p:nvSpPr>
          <p:cNvPr id="11" name="Rectangle 10">
            <a:extLst>
              <a:ext uri="{FF2B5EF4-FFF2-40B4-BE49-F238E27FC236}">
                <a16:creationId xmlns:a16="http://schemas.microsoft.com/office/drawing/2014/main" id="{A224A1CF-69BD-B191-4040-70F393AE7A77}"/>
              </a:ext>
            </a:extLst>
          </p:cNvPr>
          <p:cNvSpPr/>
          <p:nvPr/>
        </p:nvSpPr>
        <p:spPr>
          <a:xfrm>
            <a:off x="3794760" y="3068852"/>
            <a:ext cx="2192782" cy="621792"/>
          </a:xfrm>
          <a:prstGeom prst="rect">
            <a:avLst/>
          </a:prstGeom>
          <a:solidFill>
            <a:schemeClr val="accent1">
              <a:alpha val="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82D43F91-5FD8-04ED-4EA7-7AC4C568F38A}"/>
              </a:ext>
            </a:extLst>
          </p:cNvPr>
          <p:cNvCxnSpPr>
            <a:cxnSpLocks/>
          </p:cNvCxnSpPr>
          <p:nvPr/>
        </p:nvCxnSpPr>
        <p:spPr>
          <a:xfrm>
            <a:off x="6126480" y="3398036"/>
            <a:ext cx="53035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15" name="Picture 14">
            <a:extLst>
              <a:ext uri="{FF2B5EF4-FFF2-40B4-BE49-F238E27FC236}">
                <a16:creationId xmlns:a16="http://schemas.microsoft.com/office/drawing/2014/main" id="{E72F17D6-3ED7-3357-2159-C2339F5D57C2}"/>
              </a:ext>
            </a:extLst>
          </p:cNvPr>
          <p:cNvPicPr>
            <a:picLocks noChangeAspect="1"/>
          </p:cNvPicPr>
          <p:nvPr/>
        </p:nvPicPr>
        <p:blipFill>
          <a:blip r:embed="rId8"/>
          <a:stretch>
            <a:fillRect/>
          </a:stretch>
        </p:blipFill>
        <p:spPr>
          <a:xfrm>
            <a:off x="6899783" y="3275989"/>
            <a:ext cx="1433068" cy="244094"/>
          </a:xfrm>
          <a:prstGeom prst="rect">
            <a:avLst/>
          </a:prstGeom>
        </p:spPr>
      </p:pic>
      <p:pic>
        <p:nvPicPr>
          <p:cNvPr id="17" name="Picture 16">
            <a:extLst>
              <a:ext uri="{FF2B5EF4-FFF2-40B4-BE49-F238E27FC236}">
                <a16:creationId xmlns:a16="http://schemas.microsoft.com/office/drawing/2014/main" id="{6BEFAC6C-5B62-BA1D-72CB-BD75679D9B50}"/>
              </a:ext>
            </a:extLst>
          </p:cNvPr>
          <p:cNvPicPr>
            <a:picLocks noChangeAspect="1"/>
          </p:cNvPicPr>
          <p:nvPr/>
        </p:nvPicPr>
        <p:blipFill>
          <a:blip r:embed="rId9"/>
          <a:stretch>
            <a:fillRect/>
          </a:stretch>
        </p:blipFill>
        <p:spPr>
          <a:xfrm>
            <a:off x="9830448" y="3150272"/>
            <a:ext cx="1800720" cy="590750"/>
          </a:xfrm>
          <a:prstGeom prst="rect">
            <a:avLst/>
          </a:prstGeom>
        </p:spPr>
      </p:pic>
      <p:cxnSp>
        <p:nvCxnSpPr>
          <p:cNvPr id="21" name="Straight Arrow Connector 20">
            <a:extLst>
              <a:ext uri="{FF2B5EF4-FFF2-40B4-BE49-F238E27FC236}">
                <a16:creationId xmlns:a16="http://schemas.microsoft.com/office/drawing/2014/main" id="{2E979768-CB1C-4EB4-3E85-1EA9D80F5F60}"/>
              </a:ext>
            </a:extLst>
          </p:cNvPr>
          <p:cNvCxnSpPr/>
          <p:nvPr/>
        </p:nvCxnSpPr>
        <p:spPr>
          <a:xfrm>
            <a:off x="8503920" y="3394366"/>
            <a:ext cx="114300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FC2AA639-2EEE-B800-911C-029448E319E4}"/>
              </a:ext>
            </a:extLst>
          </p:cNvPr>
          <p:cNvSpPr txBox="1"/>
          <p:nvPr/>
        </p:nvSpPr>
        <p:spPr>
          <a:xfrm>
            <a:off x="164592" y="3863973"/>
            <a:ext cx="4556055"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Now we can write the full series expansion:</a:t>
            </a:r>
          </a:p>
        </p:txBody>
      </p:sp>
      <p:pic>
        <p:nvPicPr>
          <p:cNvPr id="29" name="Picture 28">
            <a:extLst>
              <a:ext uri="{FF2B5EF4-FFF2-40B4-BE49-F238E27FC236}">
                <a16:creationId xmlns:a16="http://schemas.microsoft.com/office/drawing/2014/main" id="{301AD6C8-62EF-9F33-F6AD-B2A595674C2B}"/>
              </a:ext>
            </a:extLst>
          </p:cNvPr>
          <p:cNvPicPr>
            <a:picLocks noChangeAspect="1"/>
          </p:cNvPicPr>
          <p:nvPr/>
        </p:nvPicPr>
        <p:blipFill>
          <a:blip r:embed="rId10"/>
          <a:stretch>
            <a:fillRect/>
          </a:stretch>
        </p:blipFill>
        <p:spPr>
          <a:xfrm>
            <a:off x="340160" y="4303638"/>
            <a:ext cx="1908402" cy="693964"/>
          </a:xfrm>
          <a:prstGeom prst="rect">
            <a:avLst/>
          </a:prstGeom>
        </p:spPr>
      </p:pic>
      <p:cxnSp>
        <p:nvCxnSpPr>
          <p:cNvPr id="31" name="Straight Arrow Connector 30">
            <a:extLst>
              <a:ext uri="{FF2B5EF4-FFF2-40B4-BE49-F238E27FC236}">
                <a16:creationId xmlns:a16="http://schemas.microsoft.com/office/drawing/2014/main" id="{C117D543-DD42-78B0-7804-DC38D1E993AA}"/>
              </a:ext>
            </a:extLst>
          </p:cNvPr>
          <p:cNvCxnSpPr/>
          <p:nvPr/>
        </p:nvCxnSpPr>
        <p:spPr>
          <a:xfrm>
            <a:off x="2551176" y="4650620"/>
            <a:ext cx="134899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32" name="Picture 31">
            <a:extLst>
              <a:ext uri="{FF2B5EF4-FFF2-40B4-BE49-F238E27FC236}">
                <a16:creationId xmlns:a16="http://schemas.microsoft.com/office/drawing/2014/main" id="{4AFEF518-9546-668B-BED7-D633484DC8FF}"/>
              </a:ext>
            </a:extLst>
          </p:cNvPr>
          <p:cNvPicPr>
            <a:picLocks noChangeAspect="1"/>
          </p:cNvPicPr>
          <p:nvPr/>
        </p:nvPicPr>
        <p:blipFill>
          <a:blip r:embed="rId11"/>
          <a:stretch>
            <a:fillRect/>
          </a:stretch>
        </p:blipFill>
        <p:spPr>
          <a:xfrm>
            <a:off x="4187825" y="4502127"/>
            <a:ext cx="2745486" cy="305054"/>
          </a:xfrm>
          <a:prstGeom prst="rect">
            <a:avLst/>
          </a:prstGeom>
        </p:spPr>
      </p:pic>
      <p:cxnSp>
        <p:nvCxnSpPr>
          <p:cNvPr id="34" name="Straight Arrow Connector 33">
            <a:extLst>
              <a:ext uri="{FF2B5EF4-FFF2-40B4-BE49-F238E27FC236}">
                <a16:creationId xmlns:a16="http://schemas.microsoft.com/office/drawing/2014/main" id="{452083E7-4415-81F4-53D7-5DEA2A2728AB}"/>
              </a:ext>
            </a:extLst>
          </p:cNvPr>
          <p:cNvCxnSpPr/>
          <p:nvPr/>
        </p:nvCxnSpPr>
        <p:spPr>
          <a:xfrm>
            <a:off x="7269480" y="4727448"/>
            <a:ext cx="133502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35" name="Picture 34">
            <a:extLst>
              <a:ext uri="{FF2B5EF4-FFF2-40B4-BE49-F238E27FC236}">
                <a16:creationId xmlns:a16="http://schemas.microsoft.com/office/drawing/2014/main" id="{6B411A05-9B4E-37DE-7A59-B2DA47658848}"/>
              </a:ext>
            </a:extLst>
          </p:cNvPr>
          <p:cNvPicPr>
            <a:picLocks noChangeAspect="1"/>
          </p:cNvPicPr>
          <p:nvPr/>
        </p:nvPicPr>
        <p:blipFill>
          <a:blip r:embed="rId12"/>
          <a:stretch>
            <a:fillRect/>
          </a:stretch>
        </p:blipFill>
        <p:spPr>
          <a:xfrm>
            <a:off x="8877881" y="4419309"/>
            <a:ext cx="2973959" cy="626494"/>
          </a:xfrm>
          <a:prstGeom prst="rect">
            <a:avLst/>
          </a:prstGeom>
        </p:spPr>
      </p:pic>
      <p:sp>
        <p:nvSpPr>
          <p:cNvPr id="36" name="TextBox 35">
            <a:extLst>
              <a:ext uri="{FF2B5EF4-FFF2-40B4-BE49-F238E27FC236}">
                <a16:creationId xmlns:a16="http://schemas.microsoft.com/office/drawing/2014/main" id="{540BBFAA-8242-8406-03E2-142221044885}"/>
              </a:ext>
            </a:extLst>
          </p:cNvPr>
          <p:cNvSpPr txBox="1"/>
          <p:nvPr/>
        </p:nvSpPr>
        <p:spPr>
          <a:xfrm>
            <a:off x="457200" y="5669280"/>
            <a:ext cx="6264857"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And     can be determined using the orthogonality relation:</a:t>
            </a:r>
          </a:p>
        </p:txBody>
      </p:sp>
      <p:pic>
        <p:nvPicPr>
          <p:cNvPr id="37" name="Picture 36">
            <a:extLst>
              <a:ext uri="{FF2B5EF4-FFF2-40B4-BE49-F238E27FC236}">
                <a16:creationId xmlns:a16="http://schemas.microsoft.com/office/drawing/2014/main" id="{2970F3C4-B18D-FB35-10C4-5A04611E38EC}"/>
              </a:ext>
            </a:extLst>
          </p:cNvPr>
          <p:cNvPicPr>
            <a:picLocks noChangeAspect="1"/>
          </p:cNvPicPr>
          <p:nvPr/>
        </p:nvPicPr>
        <p:blipFill>
          <a:blip r:embed="rId13"/>
          <a:stretch>
            <a:fillRect/>
          </a:stretch>
        </p:blipFill>
        <p:spPr>
          <a:xfrm>
            <a:off x="1046734" y="5803413"/>
            <a:ext cx="222090" cy="164776"/>
          </a:xfrm>
          <a:prstGeom prst="rect">
            <a:avLst/>
          </a:prstGeom>
        </p:spPr>
      </p:pic>
      <p:pic>
        <p:nvPicPr>
          <p:cNvPr id="38" name="Picture 37">
            <a:extLst>
              <a:ext uri="{FF2B5EF4-FFF2-40B4-BE49-F238E27FC236}">
                <a16:creationId xmlns:a16="http://schemas.microsoft.com/office/drawing/2014/main" id="{3CEB4727-217A-38A8-8297-B19BAA61A260}"/>
              </a:ext>
            </a:extLst>
          </p:cNvPr>
          <p:cNvPicPr>
            <a:picLocks noChangeAspect="1"/>
          </p:cNvPicPr>
          <p:nvPr/>
        </p:nvPicPr>
        <p:blipFill>
          <a:blip r:embed="rId14"/>
          <a:stretch>
            <a:fillRect/>
          </a:stretch>
        </p:blipFill>
        <p:spPr>
          <a:xfrm>
            <a:off x="6722057" y="5674391"/>
            <a:ext cx="1433068" cy="324618"/>
          </a:xfrm>
          <a:prstGeom prst="rect">
            <a:avLst/>
          </a:prstGeom>
        </p:spPr>
      </p:pic>
      <p:pic>
        <p:nvPicPr>
          <p:cNvPr id="39" name="Picture 38">
            <a:extLst>
              <a:ext uri="{FF2B5EF4-FFF2-40B4-BE49-F238E27FC236}">
                <a16:creationId xmlns:a16="http://schemas.microsoft.com/office/drawing/2014/main" id="{5BB889A8-3991-984D-9CF0-89246F5BF029}"/>
              </a:ext>
            </a:extLst>
          </p:cNvPr>
          <p:cNvPicPr>
            <a:picLocks noChangeAspect="1"/>
          </p:cNvPicPr>
          <p:nvPr/>
        </p:nvPicPr>
        <p:blipFill>
          <a:blip r:embed="rId15"/>
          <a:stretch>
            <a:fillRect/>
          </a:stretch>
        </p:blipFill>
        <p:spPr>
          <a:xfrm>
            <a:off x="7016753" y="133494"/>
            <a:ext cx="599564" cy="802493"/>
          </a:xfrm>
          <a:prstGeom prst="rect">
            <a:avLst/>
          </a:prstGeom>
        </p:spPr>
      </p:pic>
    </p:spTree>
    <p:extLst>
      <p:ext uri="{BB962C8B-B14F-4D97-AF65-F5344CB8AC3E}">
        <p14:creationId xmlns:p14="http://schemas.microsoft.com/office/powerpoint/2010/main" val="2124765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741C1D-12DC-EE82-A3F1-B108851FD673}"/>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37C33E0-EE1B-C194-F18D-FAC1761FE862}"/>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B6E6F38D-5A00-7407-02DB-E8C08E9BEFAC}"/>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16</a:t>
            </a:fld>
            <a:endParaRPr lang="en-CA" sz="1600" b="1" dirty="0">
              <a:solidFill>
                <a:schemeClr val="tx1"/>
              </a:solidFill>
            </a:endParaRPr>
          </a:p>
        </p:txBody>
      </p:sp>
      <p:sp>
        <p:nvSpPr>
          <p:cNvPr id="3" name="Rectangle 2">
            <a:extLst>
              <a:ext uri="{FF2B5EF4-FFF2-40B4-BE49-F238E27FC236}">
                <a16:creationId xmlns:a16="http://schemas.microsoft.com/office/drawing/2014/main" id="{560E1483-2474-45D0-EE97-293DDF333883}"/>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723E5DC-7951-F25D-DD04-0FC7A1FA0A11}"/>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Recursion Relations cont’d:</a:t>
            </a:r>
          </a:p>
        </p:txBody>
      </p:sp>
      <p:pic>
        <p:nvPicPr>
          <p:cNvPr id="5" name="Picture 4">
            <a:extLst>
              <a:ext uri="{FF2B5EF4-FFF2-40B4-BE49-F238E27FC236}">
                <a16:creationId xmlns:a16="http://schemas.microsoft.com/office/drawing/2014/main" id="{AF6AF269-91EE-3449-96FB-1C9D1E101ED9}"/>
              </a:ext>
            </a:extLst>
          </p:cNvPr>
          <p:cNvPicPr>
            <a:picLocks noChangeAspect="1"/>
          </p:cNvPicPr>
          <p:nvPr/>
        </p:nvPicPr>
        <p:blipFill>
          <a:blip r:embed="rId3"/>
          <a:stretch>
            <a:fillRect/>
          </a:stretch>
        </p:blipFill>
        <p:spPr>
          <a:xfrm>
            <a:off x="205486" y="1163254"/>
            <a:ext cx="1433068" cy="324618"/>
          </a:xfrm>
          <a:prstGeom prst="rect">
            <a:avLst/>
          </a:prstGeom>
        </p:spPr>
      </p:pic>
      <p:pic>
        <p:nvPicPr>
          <p:cNvPr id="9" name="Picture 8">
            <a:extLst>
              <a:ext uri="{FF2B5EF4-FFF2-40B4-BE49-F238E27FC236}">
                <a16:creationId xmlns:a16="http://schemas.microsoft.com/office/drawing/2014/main" id="{53E342C6-F3B9-123F-C204-E4498BF00622}"/>
              </a:ext>
            </a:extLst>
          </p:cNvPr>
          <p:cNvPicPr>
            <a:picLocks noChangeAspect="1"/>
          </p:cNvPicPr>
          <p:nvPr/>
        </p:nvPicPr>
        <p:blipFill>
          <a:blip r:embed="rId4"/>
          <a:stretch>
            <a:fillRect/>
          </a:stretch>
        </p:blipFill>
        <p:spPr>
          <a:xfrm>
            <a:off x="205486" y="1607937"/>
            <a:ext cx="2973959" cy="626494"/>
          </a:xfrm>
          <a:prstGeom prst="rect">
            <a:avLst/>
          </a:prstGeom>
        </p:spPr>
      </p:pic>
      <p:pic>
        <p:nvPicPr>
          <p:cNvPr id="10" name="Picture 9">
            <a:extLst>
              <a:ext uri="{FF2B5EF4-FFF2-40B4-BE49-F238E27FC236}">
                <a16:creationId xmlns:a16="http://schemas.microsoft.com/office/drawing/2014/main" id="{1FACEC1D-5020-0792-50B6-5D71853D4F5E}"/>
              </a:ext>
            </a:extLst>
          </p:cNvPr>
          <p:cNvPicPr>
            <a:picLocks noChangeAspect="1"/>
          </p:cNvPicPr>
          <p:nvPr/>
        </p:nvPicPr>
        <p:blipFill>
          <a:blip r:embed="rId5"/>
          <a:stretch>
            <a:fillRect/>
          </a:stretch>
        </p:blipFill>
        <p:spPr>
          <a:xfrm>
            <a:off x="205486" y="2354496"/>
            <a:ext cx="7772400" cy="671512"/>
          </a:xfrm>
          <a:prstGeom prst="rect">
            <a:avLst/>
          </a:prstGeom>
        </p:spPr>
      </p:pic>
      <p:pic>
        <p:nvPicPr>
          <p:cNvPr id="12" name="Picture 11">
            <a:extLst>
              <a:ext uri="{FF2B5EF4-FFF2-40B4-BE49-F238E27FC236}">
                <a16:creationId xmlns:a16="http://schemas.microsoft.com/office/drawing/2014/main" id="{34DD5743-6FEB-1949-56BC-E8816411EC0D}"/>
              </a:ext>
            </a:extLst>
          </p:cNvPr>
          <p:cNvPicPr>
            <a:picLocks noChangeAspect="1"/>
          </p:cNvPicPr>
          <p:nvPr/>
        </p:nvPicPr>
        <p:blipFill>
          <a:blip r:embed="rId6"/>
          <a:stretch>
            <a:fillRect/>
          </a:stretch>
        </p:blipFill>
        <p:spPr>
          <a:xfrm>
            <a:off x="9815830" y="2498958"/>
            <a:ext cx="1162050" cy="527050"/>
          </a:xfrm>
          <a:prstGeom prst="rect">
            <a:avLst/>
          </a:prstGeom>
        </p:spPr>
      </p:pic>
      <p:cxnSp>
        <p:nvCxnSpPr>
          <p:cNvPr id="16" name="Straight Arrow Connector 15">
            <a:extLst>
              <a:ext uri="{FF2B5EF4-FFF2-40B4-BE49-F238E27FC236}">
                <a16:creationId xmlns:a16="http://schemas.microsoft.com/office/drawing/2014/main" id="{A313BC69-E8D3-EC4D-9341-10D3D9DB3151}"/>
              </a:ext>
            </a:extLst>
          </p:cNvPr>
          <p:cNvCxnSpPr/>
          <p:nvPr/>
        </p:nvCxnSpPr>
        <p:spPr>
          <a:xfrm>
            <a:off x="8156448" y="2816352"/>
            <a:ext cx="136245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8955C750-F4D7-AE02-E4AE-B646C1553045}"/>
              </a:ext>
            </a:extLst>
          </p:cNvPr>
          <p:cNvSpPr txBox="1"/>
          <p:nvPr/>
        </p:nvSpPr>
        <p:spPr>
          <a:xfrm>
            <a:off x="205486" y="3429000"/>
            <a:ext cx="11764010" cy="646331"/>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So, then we finally have an (unnormalized) result for the first order correction to the wave function for a 1/r perturbation:</a:t>
            </a:r>
          </a:p>
        </p:txBody>
      </p:sp>
      <p:sp>
        <p:nvSpPr>
          <p:cNvPr id="20" name="Rectangle 19">
            <a:extLst>
              <a:ext uri="{FF2B5EF4-FFF2-40B4-BE49-F238E27FC236}">
                <a16:creationId xmlns:a16="http://schemas.microsoft.com/office/drawing/2014/main" id="{41F1DAE9-3639-37AF-F995-E96855E26E0A}"/>
              </a:ext>
            </a:extLst>
          </p:cNvPr>
          <p:cNvSpPr/>
          <p:nvPr/>
        </p:nvSpPr>
        <p:spPr>
          <a:xfrm>
            <a:off x="4489704" y="4462272"/>
            <a:ext cx="3191256" cy="905256"/>
          </a:xfrm>
          <a:prstGeom prst="rect">
            <a:avLst/>
          </a:prstGeom>
          <a:solidFill>
            <a:schemeClr val="accent1">
              <a:alpha val="5384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DDCC51C5-A341-0DCB-4B01-882D365E5E3D}"/>
              </a:ext>
            </a:extLst>
          </p:cNvPr>
          <p:cNvPicPr>
            <a:picLocks noChangeAspect="1"/>
          </p:cNvPicPr>
          <p:nvPr/>
        </p:nvPicPr>
        <p:blipFill>
          <a:blip r:embed="rId7"/>
          <a:stretch>
            <a:fillRect/>
          </a:stretch>
        </p:blipFill>
        <p:spPr>
          <a:xfrm>
            <a:off x="4683569" y="4573203"/>
            <a:ext cx="2807843" cy="645323"/>
          </a:xfrm>
          <a:prstGeom prst="rect">
            <a:avLst/>
          </a:prstGeom>
        </p:spPr>
      </p:pic>
      <p:pic>
        <p:nvPicPr>
          <p:cNvPr id="30" name="Picture 29">
            <a:extLst>
              <a:ext uri="{FF2B5EF4-FFF2-40B4-BE49-F238E27FC236}">
                <a16:creationId xmlns:a16="http://schemas.microsoft.com/office/drawing/2014/main" id="{970F6B7F-46F7-BCC1-A9B4-8A8FE9E10C1F}"/>
              </a:ext>
            </a:extLst>
          </p:cNvPr>
          <p:cNvPicPr>
            <a:picLocks noChangeAspect="1"/>
          </p:cNvPicPr>
          <p:nvPr/>
        </p:nvPicPr>
        <p:blipFill>
          <a:blip r:embed="rId8"/>
          <a:stretch>
            <a:fillRect/>
          </a:stretch>
        </p:blipFill>
        <p:spPr>
          <a:xfrm>
            <a:off x="6891848" y="120346"/>
            <a:ext cx="599564" cy="802493"/>
          </a:xfrm>
          <a:prstGeom prst="rect">
            <a:avLst/>
          </a:prstGeom>
        </p:spPr>
      </p:pic>
    </p:spTree>
    <p:extLst>
      <p:ext uri="{BB962C8B-B14F-4D97-AF65-F5344CB8AC3E}">
        <p14:creationId xmlns:p14="http://schemas.microsoft.com/office/powerpoint/2010/main" val="27576917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41139C-D040-77A6-5A0A-740A0F7FDF3A}"/>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E17992E2-25AE-D635-D420-4E22245317DA}"/>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652D7AA2-D2F9-9361-95CC-E53B5EE1EB54}"/>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17</a:t>
            </a:fld>
            <a:endParaRPr lang="en-CA" sz="1600" b="1" dirty="0">
              <a:solidFill>
                <a:schemeClr val="tx1"/>
              </a:solidFill>
            </a:endParaRPr>
          </a:p>
        </p:txBody>
      </p:sp>
      <p:sp>
        <p:nvSpPr>
          <p:cNvPr id="3" name="Rectangle 2">
            <a:extLst>
              <a:ext uri="{FF2B5EF4-FFF2-40B4-BE49-F238E27FC236}">
                <a16:creationId xmlns:a16="http://schemas.microsoft.com/office/drawing/2014/main" id="{461B43BC-2876-6A66-1998-412A7E341D50}"/>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E3606A4-829E-F45B-78AB-FF45FD1BB82D}"/>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Recursion Relations cont’d:</a:t>
            </a:r>
          </a:p>
        </p:txBody>
      </p:sp>
      <p:sp>
        <p:nvSpPr>
          <p:cNvPr id="4" name="TextBox 3">
            <a:extLst>
              <a:ext uri="{FF2B5EF4-FFF2-40B4-BE49-F238E27FC236}">
                <a16:creationId xmlns:a16="http://schemas.microsoft.com/office/drawing/2014/main" id="{C3EE0D1E-234E-F7C9-28D0-9ECDE573D4DC}"/>
              </a:ext>
            </a:extLst>
          </p:cNvPr>
          <p:cNvSpPr txBox="1"/>
          <p:nvPr/>
        </p:nvSpPr>
        <p:spPr>
          <a:xfrm>
            <a:off x="310897" y="1280160"/>
            <a:ext cx="11722608" cy="646331"/>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We can skip the process for r</a:t>
            </a:r>
            <a:r>
              <a:rPr lang="en-US" baseline="30000" dirty="0">
                <a:latin typeface="CMU Serif Roman" panose="02000603000000000000" pitchFamily="2" charset="0"/>
                <a:ea typeface="CMU Serif Roman" panose="02000603000000000000" pitchFamily="2" charset="0"/>
                <a:cs typeface="CMU Serif Roman" panose="02000603000000000000" pitchFamily="2" charset="0"/>
              </a:rPr>
              <a:t>2</a:t>
            </a:r>
            <a:r>
              <a:rPr lang="en-US" dirty="0">
                <a:latin typeface="CMU Serif Roman" panose="02000603000000000000" pitchFamily="2" charset="0"/>
                <a:ea typeface="CMU Serif Roman" panose="02000603000000000000" pitchFamily="2" charset="0"/>
                <a:cs typeface="CMU Serif Roman" panose="02000603000000000000" pitchFamily="2" charset="0"/>
              </a:rPr>
              <a:t> since the general setup for the method of Frobenius is the same. The only thing that changes is the RHS inhomogeneous term.</a:t>
            </a:r>
          </a:p>
        </p:txBody>
      </p:sp>
      <p:cxnSp>
        <p:nvCxnSpPr>
          <p:cNvPr id="13" name="Straight Arrow Connector 12">
            <a:extLst>
              <a:ext uri="{FF2B5EF4-FFF2-40B4-BE49-F238E27FC236}">
                <a16:creationId xmlns:a16="http://schemas.microsoft.com/office/drawing/2014/main" id="{322FC1E4-36DF-FFE8-6FE8-A05174DCC2E9}"/>
              </a:ext>
            </a:extLst>
          </p:cNvPr>
          <p:cNvCxnSpPr/>
          <p:nvPr/>
        </p:nvCxnSpPr>
        <p:spPr>
          <a:xfrm flipH="1" flipV="1">
            <a:off x="5513832" y="2450592"/>
            <a:ext cx="1353312" cy="64008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C92EAA31-2A2B-2A8A-68CD-5AC47706F31C}"/>
              </a:ext>
            </a:extLst>
          </p:cNvPr>
          <p:cNvSpPr txBox="1"/>
          <p:nvPr/>
        </p:nvSpPr>
        <p:spPr>
          <a:xfrm>
            <a:off x="6096000" y="3090672"/>
            <a:ext cx="2223686"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r</a:t>
            </a:r>
            <a:r>
              <a:rPr lang="en-US" baseline="30000" dirty="0">
                <a:latin typeface="CMU Serif Roman" panose="02000603000000000000" pitchFamily="2" charset="0"/>
                <a:ea typeface="CMU Serif Roman" panose="02000603000000000000" pitchFamily="2" charset="0"/>
                <a:cs typeface="CMU Serif Roman" panose="02000603000000000000" pitchFamily="2" charset="0"/>
              </a:rPr>
              <a:t>2 </a:t>
            </a:r>
            <a:r>
              <a:rPr lang="en-US" dirty="0">
                <a:latin typeface="CMU Serif Roman" panose="02000603000000000000" pitchFamily="2" charset="0"/>
                <a:ea typeface="CMU Serif Roman" panose="02000603000000000000" pitchFamily="2" charset="0"/>
                <a:cs typeface="CMU Serif Roman" panose="02000603000000000000" pitchFamily="2" charset="0"/>
              </a:rPr>
              <a:t>perturbation term</a:t>
            </a:r>
          </a:p>
        </p:txBody>
      </p:sp>
      <p:cxnSp>
        <p:nvCxnSpPr>
          <p:cNvPr id="17" name="Curved Connector 16">
            <a:extLst>
              <a:ext uri="{FF2B5EF4-FFF2-40B4-BE49-F238E27FC236}">
                <a16:creationId xmlns:a16="http://schemas.microsoft.com/office/drawing/2014/main" id="{18B40D90-4847-A0AE-EA89-E86AF9818A47}"/>
              </a:ext>
            </a:extLst>
          </p:cNvPr>
          <p:cNvCxnSpPr>
            <a:cxnSpLocks/>
          </p:cNvCxnSpPr>
          <p:nvPr/>
        </p:nvCxnSpPr>
        <p:spPr>
          <a:xfrm>
            <a:off x="6096000" y="2566571"/>
            <a:ext cx="880872" cy="293615"/>
          </a:xfrm>
          <a:prstGeom prst="curvedConnector3">
            <a:avLst>
              <a:gd name="adj1" fmla="val 31315"/>
            </a:avLst>
          </a:prstGeom>
          <a:ln>
            <a:tailEnd type="triangle"/>
          </a:ln>
        </p:spPr>
        <p:style>
          <a:lnRef idx="2">
            <a:schemeClr val="accent1"/>
          </a:lnRef>
          <a:fillRef idx="0">
            <a:schemeClr val="accent1"/>
          </a:fillRef>
          <a:effectRef idx="1">
            <a:schemeClr val="accent1"/>
          </a:effectRef>
          <a:fontRef idx="minor">
            <a:schemeClr val="tx1"/>
          </a:fontRef>
        </p:style>
      </p:cxnSp>
      <p:pic>
        <p:nvPicPr>
          <p:cNvPr id="31" name="Picture 30">
            <a:extLst>
              <a:ext uri="{FF2B5EF4-FFF2-40B4-BE49-F238E27FC236}">
                <a16:creationId xmlns:a16="http://schemas.microsoft.com/office/drawing/2014/main" id="{E42BF257-A390-8852-A41A-7D8B526C206E}"/>
              </a:ext>
            </a:extLst>
          </p:cNvPr>
          <p:cNvPicPr>
            <a:picLocks noChangeAspect="1"/>
          </p:cNvPicPr>
          <p:nvPr/>
        </p:nvPicPr>
        <p:blipFill>
          <a:blip r:embed="rId3"/>
          <a:stretch>
            <a:fillRect/>
          </a:stretch>
        </p:blipFill>
        <p:spPr>
          <a:xfrm>
            <a:off x="7156704" y="2555523"/>
            <a:ext cx="1722120" cy="507717"/>
          </a:xfrm>
          <a:prstGeom prst="rect">
            <a:avLst/>
          </a:prstGeom>
        </p:spPr>
      </p:pic>
      <p:pic>
        <p:nvPicPr>
          <p:cNvPr id="32" name="Picture 31">
            <a:extLst>
              <a:ext uri="{FF2B5EF4-FFF2-40B4-BE49-F238E27FC236}">
                <a16:creationId xmlns:a16="http://schemas.microsoft.com/office/drawing/2014/main" id="{3C36701E-8650-FD7C-6392-2E3DDC344F9C}"/>
              </a:ext>
            </a:extLst>
          </p:cNvPr>
          <p:cNvPicPr>
            <a:picLocks noChangeAspect="1"/>
          </p:cNvPicPr>
          <p:nvPr/>
        </p:nvPicPr>
        <p:blipFill>
          <a:blip r:embed="rId4"/>
          <a:stretch>
            <a:fillRect/>
          </a:stretch>
        </p:blipFill>
        <p:spPr>
          <a:xfrm>
            <a:off x="417576" y="1884038"/>
            <a:ext cx="6449568" cy="790053"/>
          </a:xfrm>
          <a:prstGeom prst="rect">
            <a:avLst/>
          </a:prstGeom>
        </p:spPr>
      </p:pic>
      <p:pic>
        <p:nvPicPr>
          <p:cNvPr id="33" name="Picture 32">
            <a:extLst>
              <a:ext uri="{FF2B5EF4-FFF2-40B4-BE49-F238E27FC236}">
                <a16:creationId xmlns:a16="http://schemas.microsoft.com/office/drawing/2014/main" id="{9611EEB6-E661-87FF-47A9-D0F285529277}"/>
              </a:ext>
            </a:extLst>
          </p:cNvPr>
          <p:cNvPicPr>
            <a:picLocks noChangeAspect="1"/>
          </p:cNvPicPr>
          <p:nvPr/>
        </p:nvPicPr>
        <p:blipFill>
          <a:blip r:embed="rId5"/>
          <a:stretch>
            <a:fillRect/>
          </a:stretch>
        </p:blipFill>
        <p:spPr>
          <a:xfrm>
            <a:off x="7156704" y="235843"/>
            <a:ext cx="711200" cy="571500"/>
          </a:xfrm>
          <a:prstGeom prst="rect">
            <a:avLst/>
          </a:prstGeom>
        </p:spPr>
      </p:pic>
      <p:pic>
        <p:nvPicPr>
          <p:cNvPr id="34" name="Picture 33">
            <a:extLst>
              <a:ext uri="{FF2B5EF4-FFF2-40B4-BE49-F238E27FC236}">
                <a16:creationId xmlns:a16="http://schemas.microsoft.com/office/drawing/2014/main" id="{C98F8F86-64BA-B748-A98B-C119E59E39ED}"/>
              </a:ext>
            </a:extLst>
          </p:cNvPr>
          <p:cNvPicPr>
            <a:picLocks noChangeAspect="1"/>
          </p:cNvPicPr>
          <p:nvPr/>
        </p:nvPicPr>
        <p:blipFill>
          <a:blip r:embed="rId6"/>
          <a:stretch>
            <a:fillRect/>
          </a:stretch>
        </p:blipFill>
        <p:spPr>
          <a:xfrm>
            <a:off x="198120" y="3207018"/>
            <a:ext cx="4200062" cy="3088642"/>
          </a:xfrm>
          <a:prstGeom prst="rect">
            <a:avLst/>
          </a:prstGeom>
        </p:spPr>
      </p:pic>
      <p:sp>
        <p:nvSpPr>
          <p:cNvPr id="35" name="TextBox 34">
            <a:extLst>
              <a:ext uri="{FF2B5EF4-FFF2-40B4-BE49-F238E27FC236}">
                <a16:creationId xmlns:a16="http://schemas.microsoft.com/office/drawing/2014/main" id="{12492946-FBE7-C2AA-E740-AAE914B08E4A}"/>
              </a:ext>
            </a:extLst>
          </p:cNvPr>
          <p:cNvSpPr txBox="1"/>
          <p:nvPr/>
        </p:nvSpPr>
        <p:spPr>
          <a:xfrm>
            <a:off x="5020056" y="3739141"/>
            <a:ext cx="5274201"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So then we can write this first order correction as:</a:t>
            </a:r>
          </a:p>
        </p:txBody>
      </p:sp>
      <p:pic>
        <p:nvPicPr>
          <p:cNvPr id="36" name="Picture 35">
            <a:extLst>
              <a:ext uri="{FF2B5EF4-FFF2-40B4-BE49-F238E27FC236}">
                <a16:creationId xmlns:a16="http://schemas.microsoft.com/office/drawing/2014/main" id="{F2AB19DB-A1E8-437B-C2A6-34D46C7E2DE9}"/>
              </a:ext>
            </a:extLst>
          </p:cNvPr>
          <p:cNvPicPr>
            <a:picLocks noChangeAspect="1"/>
          </p:cNvPicPr>
          <p:nvPr/>
        </p:nvPicPr>
        <p:blipFill>
          <a:blip r:embed="rId7"/>
          <a:stretch>
            <a:fillRect/>
          </a:stretch>
        </p:blipFill>
        <p:spPr>
          <a:xfrm>
            <a:off x="5220280" y="4134709"/>
            <a:ext cx="4873751" cy="616630"/>
          </a:xfrm>
          <a:prstGeom prst="rect">
            <a:avLst/>
          </a:prstGeom>
        </p:spPr>
      </p:pic>
      <p:sp>
        <p:nvSpPr>
          <p:cNvPr id="37" name="TextBox 36">
            <a:extLst>
              <a:ext uri="{FF2B5EF4-FFF2-40B4-BE49-F238E27FC236}">
                <a16:creationId xmlns:a16="http://schemas.microsoft.com/office/drawing/2014/main" id="{E9809028-2E27-60F3-A047-FE14EB41A8AB}"/>
              </a:ext>
            </a:extLst>
          </p:cNvPr>
          <p:cNvSpPr txBox="1"/>
          <p:nvPr/>
        </p:nvSpPr>
        <p:spPr>
          <a:xfrm>
            <a:off x="4960935" y="4828320"/>
            <a:ext cx="3230372"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Which we then come up with:</a:t>
            </a:r>
          </a:p>
        </p:txBody>
      </p:sp>
      <p:sp>
        <p:nvSpPr>
          <p:cNvPr id="40" name="Rectangle 39">
            <a:extLst>
              <a:ext uri="{FF2B5EF4-FFF2-40B4-BE49-F238E27FC236}">
                <a16:creationId xmlns:a16="http://schemas.microsoft.com/office/drawing/2014/main" id="{67776890-CC65-1DED-8128-87A6FC9F6756}"/>
              </a:ext>
            </a:extLst>
          </p:cNvPr>
          <p:cNvSpPr/>
          <p:nvPr/>
        </p:nvSpPr>
        <p:spPr>
          <a:xfrm>
            <a:off x="5513832" y="5232213"/>
            <a:ext cx="3108960" cy="726349"/>
          </a:xfrm>
          <a:prstGeom prst="rect">
            <a:avLst/>
          </a:prstGeom>
          <a:solidFill>
            <a:schemeClr val="accent1">
              <a:alpha val="5384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6D66422-82F8-66FC-9A4D-2E1109981BEB}"/>
              </a:ext>
            </a:extLst>
          </p:cNvPr>
          <p:cNvSpPr/>
          <p:nvPr/>
        </p:nvSpPr>
        <p:spPr>
          <a:xfrm>
            <a:off x="96253" y="4949722"/>
            <a:ext cx="3801980" cy="606414"/>
          </a:xfrm>
          <a:prstGeom prst="rect">
            <a:avLst/>
          </a:prstGeom>
          <a:solidFill>
            <a:schemeClr val="accent1">
              <a:alpha val="5384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5484D35-735B-E9B6-30C9-4E30B4CB7532}"/>
              </a:ext>
            </a:extLst>
          </p:cNvPr>
          <p:cNvPicPr>
            <a:picLocks noChangeAspect="1"/>
          </p:cNvPicPr>
          <p:nvPr/>
        </p:nvPicPr>
        <p:blipFill>
          <a:blip r:embed="rId8"/>
          <a:stretch>
            <a:fillRect/>
          </a:stretch>
        </p:blipFill>
        <p:spPr>
          <a:xfrm>
            <a:off x="5637366" y="5394204"/>
            <a:ext cx="2845020" cy="479684"/>
          </a:xfrm>
          <a:prstGeom prst="rect">
            <a:avLst/>
          </a:prstGeom>
        </p:spPr>
      </p:pic>
    </p:spTree>
    <p:extLst>
      <p:ext uri="{BB962C8B-B14F-4D97-AF65-F5344CB8AC3E}">
        <p14:creationId xmlns:p14="http://schemas.microsoft.com/office/powerpoint/2010/main" val="10091711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D37AE7-99C4-8EB4-8AA5-DC1EE22B6165}"/>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E201C0CE-1AF6-1CED-EA38-1CCE9B3D32AB}"/>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8A322920-81C7-9300-71DD-00B2DDDD9D39}"/>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18</a:t>
            </a:fld>
            <a:endParaRPr lang="en-CA" sz="1600" b="1" dirty="0">
              <a:solidFill>
                <a:schemeClr val="tx1"/>
              </a:solidFill>
            </a:endParaRPr>
          </a:p>
        </p:txBody>
      </p:sp>
      <p:sp>
        <p:nvSpPr>
          <p:cNvPr id="3" name="Rectangle 2">
            <a:extLst>
              <a:ext uri="{FF2B5EF4-FFF2-40B4-BE49-F238E27FC236}">
                <a16:creationId xmlns:a16="http://schemas.microsoft.com/office/drawing/2014/main" id="{C8EB25D4-F1DE-EFC1-447A-2B488F6FE101}"/>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3E9AA77-6029-8DE8-162F-5D4570966958}"/>
              </a:ext>
            </a:extLst>
          </p:cNvPr>
          <p:cNvSpPr>
            <a:spLocks noGrp="1"/>
          </p:cNvSpPr>
          <p:nvPr>
            <p:ph type="title"/>
          </p:nvPr>
        </p:nvSpPr>
        <p:spPr>
          <a:xfrm>
            <a:off x="33528" y="-83894"/>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Recursion Relations cont’d:</a:t>
            </a:r>
          </a:p>
        </p:txBody>
      </p:sp>
      <p:pic>
        <p:nvPicPr>
          <p:cNvPr id="5" name="Picture 4">
            <a:extLst>
              <a:ext uri="{FF2B5EF4-FFF2-40B4-BE49-F238E27FC236}">
                <a16:creationId xmlns:a16="http://schemas.microsoft.com/office/drawing/2014/main" id="{14725299-E0BD-43FE-358F-BDB907D0E186}"/>
              </a:ext>
            </a:extLst>
          </p:cNvPr>
          <p:cNvPicPr>
            <a:picLocks noChangeAspect="1"/>
          </p:cNvPicPr>
          <p:nvPr/>
        </p:nvPicPr>
        <p:blipFill>
          <a:blip r:embed="rId3"/>
          <a:stretch>
            <a:fillRect/>
          </a:stretch>
        </p:blipFill>
        <p:spPr>
          <a:xfrm>
            <a:off x="6964623" y="353990"/>
            <a:ext cx="4997704" cy="449793"/>
          </a:xfrm>
          <a:prstGeom prst="rect">
            <a:avLst/>
          </a:prstGeom>
        </p:spPr>
      </p:pic>
      <p:sp>
        <p:nvSpPr>
          <p:cNvPr id="7" name="TextBox 6">
            <a:extLst>
              <a:ext uri="{FF2B5EF4-FFF2-40B4-BE49-F238E27FC236}">
                <a16:creationId xmlns:a16="http://schemas.microsoft.com/office/drawing/2014/main" id="{8E5A92DA-4250-C20E-6549-FCCE28E9F753}"/>
              </a:ext>
            </a:extLst>
          </p:cNvPr>
          <p:cNvSpPr txBox="1"/>
          <p:nvPr/>
        </p:nvSpPr>
        <p:spPr>
          <a:xfrm>
            <a:off x="33528" y="1127083"/>
            <a:ext cx="8945077" cy="2031325"/>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Again, performing the same process but this time for an </a:t>
            </a:r>
            <a:r>
              <a:rPr lang="en-US" i="1" dirty="0">
                <a:latin typeface="CMU Serif Roman" panose="02000603000000000000" pitchFamily="2" charset="0"/>
                <a:ea typeface="CMU Serif Roman" panose="02000603000000000000" pitchFamily="2" charset="0"/>
                <a:cs typeface="CMU Serif Roman" panose="02000603000000000000" pitchFamily="2" charset="0"/>
              </a:rPr>
              <a:t>l</a:t>
            </a:r>
            <a:r>
              <a:rPr lang="en-US" dirty="0">
                <a:latin typeface="CMU Serif Roman" panose="02000603000000000000" pitchFamily="2" charset="0"/>
                <a:ea typeface="CMU Serif Roman" panose="02000603000000000000" pitchFamily="2" charset="0"/>
                <a:cs typeface="CMU Serif Roman" panose="02000603000000000000" pitchFamily="2" charset="0"/>
              </a:rPr>
              <a:t> = 2 state, we come up with:</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Which then gives us the final result of:</a:t>
            </a:r>
          </a:p>
        </p:txBody>
      </p:sp>
      <p:pic>
        <p:nvPicPr>
          <p:cNvPr id="4" name="Picture 3">
            <a:extLst>
              <a:ext uri="{FF2B5EF4-FFF2-40B4-BE49-F238E27FC236}">
                <a16:creationId xmlns:a16="http://schemas.microsoft.com/office/drawing/2014/main" id="{F354BB83-7461-7C64-83F3-2BBB921C7126}"/>
              </a:ext>
            </a:extLst>
          </p:cNvPr>
          <p:cNvPicPr>
            <a:picLocks noChangeAspect="1"/>
          </p:cNvPicPr>
          <p:nvPr/>
        </p:nvPicPr>
        <p:blipFill>
          <a:blip r:embed="rId4"/>
          <a:stretch>
            <a:fillRect/>
          </a:stretch>
        </p:blipFill>
        <p:spPr>
          <a:xfrm>
            <a:off x="807720" y="3323371"/>
            <a:ext cx="3218782" cy="752443"/>
          </a:xfrm>
          <a:prstGeom prst="rect">
            <a:avLst/>
          </a:prstGeom>
        </p:spPr>
      </p:pic>
      <p:sp>
        <p:nvSpPr>
          <p:cNvPr id="10" name="TextBox 9">
            <a:extLst>
              <a:ext uri="{FF2B5EF4-FFF2-40B4-BE49-F238E27FC236}">
                <a16:creationId xmlns:a16="http://schemas.microsoft.com/office/drawing/2014/main" id="{EC3BC00D-222A-E0F5-D4E0-445AB2BB6EF9}"/>
              </a:ext>
            </a:extLst>
          </p:cNvPr>
          <p:cNvSpPr txBox="1"/>
          <p:nvPr/>
        </p:nvSpPr>
        <p:spPr>
          <a:xfrm>
            <a:off x="33528" y="4324218"/>
            <a:ext cx="10776712" cy="1200329"/>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We need to find both </a:t>
            </a:r>
            <a:r>
              <a:rPr lang="en-US" i="1" dirty="0">
                <a:latin typeface="CMU SERIF ROMAN" panose="02000603000000000000" pitchFamily="2" charset="0"/>
                <a:ea typeface="CMU SERIF ROMAN" panose="02000603000000000000" pitchFamily="2" charset="0"/>
                <a:cs typeface="CMU SERIF ROMAN" panose="02000603000000000000" pitchFamily="2" charset="0"/>
              </a:rPr>
              <a:t>l</a:t>
            </a:r>
            <a:r>
              <a:rPr lang="en-US" dirty="0">
                <a:latin typeface="CMU Serif Roman" panose="02000603000000000000" pitchFamily="2" charset="0"/>
                <a:ea typeface="CMU Serif Roman" panose="02000603000000000000" pitchFamily="2" charset="0"/>
                <a:cs typeface="CMU Serif Roman" panose="02000603000000000000" pitchFamily="2" charset="0"/>
              </a:rPr>
              <a:t> = 0 and </a:t>
            </a:r>
            <a:r>
              <a:rPr lang="en-US" i="1" dirty="0">
                <a:latin typeface="CMU SERIF ROMAN" panose="02000603000000000000" pitchFamily="2" charset="0"/>
                <a:ea typeface="CMU SERIF ROMAN" panose="02000603000000000000" pitchFamily="2" charset="0"/>
                <a:cs typeface="CMU SERIF ROMAN" panose="02000603000000000000" pitchFamily="2" charset="0"/>
              </a:rPr>
              <a:t>l</a:t>
            </a:r>
            <a:r>
              <a:rPr lang="en-US" dirty="0">
                <a:latin typeface="CMU Serif Roman" panose="02000603000000000000" pitchFamily="2" charset="0"/>
                <a:ea typeface="CMU Serif Roman" panose="02000603000000000000" pitchFamily="2" charset="0"/>
                <a:cs typeface="CMU Serif Roman" panose="02000603000000000000" pitchFamily="2" charset="0"/>
              </a:rPr>
              <a:t> = 2 solutions for r</a:t>
            </a:r>
            <a:r>
              <a:rPr lang="en-US" baseline="30000" dirty="0">
                <a:latin typeface="CMU Serif Roman" panose="02000603000000000000" pitchFamily="2" charset="0"/>
                <a:ea typeface="CMU Serif Roman" panose="02000603000000000000" pitchFamily="2" charset="0"/>
                <a:cs typeface="CMU Serif Roman" panose="02000603000000000000" pitchFamily="2" charset="0"/>
              </a:rPr>
              <a:t>2</a:t>
            </a:r>
            <a:r>
              <a:rPr lang="en-US" dirty="0">
                <a:latin typeface="CMU Serif Roman" panose="02000603000000000000" pitchFamily="2" charset="0"/>
                <a:ea typeface="CMU Serif Roman" panose="02000603000000000000" pitchFamily="2" charset="0"/>
                <a:cs typeface="CMU Serif Roman" panose="02000603000000000000" pitchFamily="2" charset="0"/>
              </a:rPr>
              <a:t> since our quadratic Zeeman effect only involves 2 Legendre Polynomials P</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0</a:t>
            </a:r>
            <a:r>
              <a:rPr lang="en-US" dirty="0">
                <a:latin typeface="CMU Serif Roman" panose="02000603000000000000" pitchFamily="2" charset="0"/>
                <a:ea typeface="CMU Serif Roman" panose="02000603000000000000" pitchFamily="2" charset="0"/>
                <a:cs typeface="CMU Serif Roman" panose="02000603000000000000" pitchFamily="2" charset="0"/>
              </a:rPr>
              <a:t> and P</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2</a:t>
            </a:r>
            <a:r>
              <a:rPr lang="en-US" dirty="0">
                <a:latin typeface="CMU Serif Roman" panose="02000603000000000000" pitchFamily="2" charset="0"/>
                <a:ea typeface="CMU Serif Roman" panose="02000603000000000000" pitchFamily="2" charset="0"/>
                <a:cs typeface="CMU Serif Roman" panose="02000603000000000000" pitchFamily="2" charset="0"/>
              </a:rPr>
              <a:t>. Normally to find     we need every single value of </a:t>
            </a:r>
            <a:r>
              <a:rPr lang="en-US" i="1" dirty="0">
                <a:latin typeface="CMU Serif Roman" panose="02000603000000000000" pitchFamily="2" charset="0"/>
                <a:ea typeface="CMU Serif Roman" panose="02000603000000000000" pitchFamily="2" charset="0"/>
                <a:cs typeface="CMU Serif Roman" panose="02000603000000000000" pitchFamily="2" charset="0"/>
              </a:rPr>
              <a:t>l</a:t>
            </a:r>
            <a:r>
              <a:rPr lang="en-US" dirty="0">
                <a:latin typeface="CMU Serif Roman" panose="02000603000000000000" pitchFamily="2" charset="0"/>
                <a:ea typeface="CMU Serif Roman" panose="02000603000000000000" pitchFamily="2" charset="0"/>
                <a:cs typeface="CMU Serif Roman" panose="02000603000000000000" pitchFamily="2" charset="0"/>
              </a:rPr>
              <a:t> to be calculated and summed together, but since our Zeeman effect only relies on two, all other </a:t>
            </a:r>
            <a:r>
              <a:rPr lang="en-US" i="1" dirty="0">
                <a:latin typeface="CMU Serif Roman" panose="02000603000000000000" pitchFamily="2" charset="0"/>
                <a:ea typeface="CMU Serif Roman" panose="02000603000000000000" pitchFamily="2" charset="0"/>
                <a:cs typeface="CMU Serif Roman" panose="02000603000000000000" pitchFamily="2" charset="0"/>
              </a:rPr>
              <a:t>l</a:t>
            </a:r>
            <a:r>
              <a:rPr lang="en-US" dirty="0">
                <a:latin typeface="CMU Serif Roman" panose="02000603000000000000" pitchFamily="2" charset="0"/>
                <a:ea typeface="CMU Serif Roman" panose="02000603000000000000" pitchFamily="2" charset="0"/>
                <a:cs typeface="CMU Serif Roman" panose="02000603000000000000" pitchFamily="2" charset="0"/>
              </a:rPr>
              <a:t> states are non-contributing. </a:t>
            </a:r>
          </a:p>
        </p:txBody>
      </p:sp>
      <p:pic>
        <p:nvPicPr>
          <p:cNvPr id="11" name="Picture 10">
            <a:extLst>
              <a:ext uri="{FF2B5EF4-FFF2-40B4-BE49-F238E27FC236}">
                <a16:creationId xmlns:a16="http://schemas.microsoft.com/office/drawing/2014/main" id="{333A6EB4-E508-C736-E47A-174B09A405B6}"/>
              </a:ext>
            </a:extLst>
          </p:cNvPr>
          <p:cNvPicPr>
            <a:picLocks noChangeAspect="1"/>
          </p:cNvPicPr>
          <p:nvPr/>
        </p:nvPicPr>
        <p:blipFill>
          <a:blip r:embed="rId5"/>
          <a:stretch>
            <a:fillRect/>
          </a:stretch>
        </p:blipFill>
        <p:spPr>
          <a:xfrm>
            <a:off x="195092" y="1706065"/>
            <a:ext cx="7320524" cy="900987"/>
          </a:xfrm>
          <a:prstGeom prst="rect">
            <a:avLst/>
          </a:prstGeom>
        </p:spPr>
      </p:pic>
      <p:cxnSp>
        <p:nvCxnSpPr>
          <p:cNvPr id="14" name="Straight Arrow Connector 13">
            <a:extLst>
              <a:ext uri="{FF2B5EF4-FFF2-40B4-BE49-F238E27FC236}">
                <a16:creationId xmlns:a16="http://schemas.microsoft.com/office/drawing/2014/main" id="{689D9865-90B0-0598-BBC0-EA9CFF15D9B4}"/>
              </a:ext>
            </a:extLst>
          </p:cNvPr>
          <p:cNvCxnSpPr/>
          <p:nvPr/>
        </p:nvCxnSpPr>
        <p:spPr>
          <a:xfrm>
            <a:off x="5421884" y="5772951"/>
            <a:ext cx="99144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15" name="Picture 14">
            <a:extLst>
              <a:ext uri="{FF2B5EF4-FFF2-40B4-BE49-F238E27FC236}">
                <a16:creationId xmlns:a16="http://schemas.microsoft.com/office/drawing/2014/main" id="{E8741ACC-5293-C26B-B0A2-8484BD520499}"/>
              </a:ext>
            </a:extLst>
          </p:cNvPr>
          <p:cNvPicPr>
            <a:picLocks noChangeAspect="1"/>
          </p:cNvPicPr>
          <p:nvPr/>
        </p:nvPicPr>
        <p:blipFill>
          <a:blip r:embed="rId6"/>
          <a:stretch>
            <a:fillRect/>
          </a:stretch>
        </p:blipFill>
        <p:spPr>
          <a:xfrm>
            <a:off x="2417111" y="5406733"/>
            <a:ext cx="2761566" cy="648368"/>
          </a:xfrm>
          <a:prstGeom prst="rect">
            <a:avLst/>
          </a:prstGeom>
        </p:spPr>
      </p:pic>
      <p:pic>
        <p:nvPicPr>
          <p:cNvPr id="16" name="Picture 15">
            <a:extLst>
              <a:ext uri="{FF2B5EF4-FFF2-40B4-BE49-F238E27FC236}">
                <a16:creationId xmlns:a16="http://schemas.microsoft.com/office/drawing/2014/main" id="{6B191484-3BA7-0107-3B6C-41B44FB4485B}"/>
              </a:ext>
            </a:extLst>
          </p:cNvPr>
          <p:cNvPicPr>
            <a:picLocks noChangeAspect="1"/>
          </p:cNvPicPr>
          <p:nvPr/>
        </p:nvPicPr>
        <p:blipFill>
          <a:blip r:embed="rId7"/>
          <a:stretch>
            <a:fillRect/>
          </a:stretch>
        </p:blipFill>
        <p:spPr>
          <a:xfrm>
            <a:off x="6656533" y="5459583"/>
            <a:ext cx="3118356" cy="614567"/>
          </a:xfrm>
          <a:prstGeom prst="rect">
            <a:avLst/>
          </a:prstGeom>
        </p:spPr>
      </p:pic>
      <p:pic>
        <p:nvPicPr>
          <p:cNvPr id="17" name="Picture 16">
            <a:extLst>
              <a:ext uri="{FF2B5EF4-FFF2-40B4-BE49-F238E27FC236}">
                <a16:creationId xmlns:a16="http://schemas.microsoft.com/office/drawing/2014/main" id="{0A3AD2D7-BCED-A9CA-5A37-FED6CC7B2564}"/>
              </a:ext>
            </a:extLst>
          </p:cNvPr>
          <p:cNvPicPr>
            <a:picLocks noChangeAspect="1"/>
          </p:cNvPicPr>
          <p:nvPr/>
        </p:nvPicPr>
        <p:blipFill>
          <a:blip r:embed="rId8"/>
          <a:stretch>
            <a:fillRect/>
          </a:stretch>
        </p:blipFill>
        <p:spPr>
          <a:xfrm>
            <a:off x="5284060" y="4659782"/>
            <a:ext cx="275647" cy="282538"/>
          </a:xfrm>
          <a:prstGeom prst="rect">
            <a:avLst/>
          </a:prstGeom>
        </p:spPr>
      </p:pic>
    </p:spTree>
    <p:extLst>
      <p:ext uri="{BB962C8B-B14F-4D97-AF65-F5344CB8AC3E}">
        <p14:creationId xmlns:p14="http://schemas.microsoft.com/office/powerpoint/2010/main" val="34985200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1AAE33-FA76-3D9B-F626-BF466A238640}"/>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F49EBEE3-26A8-E86C-086F-60D6E69D1BD4}"/>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ACA1146B-546C-21C7-52B0-B88BD5704A8C}"/>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19</a:t>
            </a:fld>
            <a:endParaRPr lang="en-CA" sz="1600" b="1" dirty="0">
              <a:solidFill>
                <a:schemeClr val="tx1"/>
              </a:solidFill>
            </a:endParaRPr>
          </a:p>
        </p:txBody>
      </p:sp>
      <p:sp>
        <p:nvSpPr>
          <p:cNvPr id="3" name="Rectangle 2">
            <a:extLst>
              <a:ext uri="{FF2B5EF4-FFF2-40B4-BE49-F238E27FC236}">
                <a16:creationId xmlns:a16="http://schemas.microsoft.com/office/drawing/2014/main" id="{22DF4D1C-89F8-C7E9-4357-A422EE2F06DA}"/>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A4F8A6-D6F8-016E-7C77-7937B7E67BCF}"/>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Second Order Perturbation Equation:</a:t>
            </a:r>
          </a:p>
        </p:txBody>
      </p:sp>
      <p:pic>
        <p:nvPicPr>
          <p:cNvPr id="9" name="Picture 8">
            <a:extLst>
              <a:ext uri="{FF2B5EF4-FFF2-40B4-BE49-F238E27FC236}">
                <a16:creationId xmlns:a16="http://schemas.microsoft.com/office/drawing/2014/main" id="{E97FD011-4FFB-CD0A-BDC4-E2FFB78431D7}"/>
              </a:ext>
            </a:extLst>
          </p:cNvPr>
          <p:cNvPicPr>
            <a:picLocks noChangeAspect="1"/>
          </p:cNvPicPr>
          <p:nvPr/>
        </p:nvPicPr>
        <p:blipFill>
          <a:blip r:embed="rId3"/>
          <a:stretch>
            <a:fillRect/>
          </a:stretch>
        </p:blipFill>
        <p:spPr>
          <a:xfrm>
            <a:off x="706120" y="2205156"/>
            <a:ext cx="4478528" cy="333665"/>
          </a:xfrm>
          <a:prstGeom prst="rect">
            <a:avLst/>
          </a:prstGeom>
        </p:spPr>
      </p:pic>
      <p:sp>
        <p:nvSpPr>
          <p:cNvPr id="10" name="TextBox 9">
            <a:extLst>
              <a:ext uri="{FF2B5EF4-FFF2-40B4-BE49-F238E27FC236}">
                <a16:creationId xmlns:a16="http://schemas.microsoft.com/office/drawing/2014/main" id="{C99AECCE-3A0F-8C7D-92CA-430909851F4A}"/>
              </a:ext>
            </a:extLst>
          </p:cNvPr>
          <p:cNvSpPr txBox="1"/>
          <p:nvPr/>
        </p:nvSpPr>
        <p:spPr>
          <a:xfrm>
            <a:off x="630936" y="1371600"/>
            <a:ext cx="11375136" cy="646331"/>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Starting with the second order perturbation equation and using our results for      we can calculate the second order correction to the wavefunction. </a:t>
            </a:r>
          </a:p>
        </p:txBody>
      </p:sp>
      <p:pic>
        <p:nvPicPr>
          <p:cNvPr id="11" name="Picture 10">
            <a:extLst>
              <a:ext uri="{FF2B5EF4-FFF2-40B4-BE49-F238E27FC236}">
                <a16:creationId xmlns:a16="http://schemas.microsoft.com/office/drawing/2014/main" id="{E025E9A4-21A9-8777-AEBE-4D345DBD4B1A}"/>
              </a:ext>
            </a:extLst>
          </p:cNvPr>
          <p:cNvPicPr>
            <a:picLocks noChangeAspect="1"/>
          </p:cNvPicPr>
          <p:nvPr/>
        </p:nvPicPr>
        <p:blipFill>
          <a:blip r:embed="rId4"/>
          <a:stretch>
            <a:fillRect/>
          </a:stretch>
        </p:blipFill>
        <p:spPr>
          <a:xfrm>
            <a:off x="8685784" y="1434415"/>
            <a:ext cx="254000" cy="260350"/>
          </a:xfrm>
          <a:prstGeom prst="rect">
            <a:avLst/>
          </a:prstGeom>
        </p:spPr>
      </p:pic>
      <p:sp>
        <p:nvSpPr>
          <p:cNvPr id="12" name="TextBox 11">
            <a:extLst>
              <a:ext uri="{FF2B5EF4-FFF2-40B4-BE49-F238E27FC236}">
                <a16:creationId xmlns:a16="http://schemas.microsoft.com/office/drawing/2014/main" id="{DEEA4732-7253-85DA-F484-377C0C165935}"/>
              </a:ext>
            </a:extLst>
          </p:cNvPr>
          <p:cNvSpPr txBox="1"/>
          <p:nvPr/>
        </p:nvSpPr>
        <p:spPr>
          <a:xfrm>
            <a:off x="706120" y="2699944"/>
            <a:ext cx="6154249"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 only difference this time is the orthogonality relation:</a:t>
            </a:r>
          </a:p>
        </p:txBody>
      </p:sp>
      <p:pic>
        <p:nvPicPr>
          <p:cNvPr id="13" name="Picture 12">
            <a:extLst>
              <a:ext uri="{FF2B5EF4-FFF2-40B4-BE49-F238E27FC236}">
                <a16:creationId xmlns:a16="http://schemas.microsoft.com/office/drawing/2014/main" id="{8AE37DBF-2060-6E10-B1C3-9D0B732C1F05}"/>
              </a:ext>
            </a:extLst>
          </p:cNvPr>
          <p:cNvPicPr>
            <a:picLocks noChangeAspect="1"/>
          </p:cNvPicPr>
          <p:nvPr/>
        </p:nvPicPr>
        <p:blipFill>
          <a:blip r:embed="rId5"/>
          <a:stretch>
            <a:fillRect/>
          </a:stretch>
        </p:blipFill>
        <p:spPr>
          <a:xfrm>
            <a:off x="706120" y="3220834"/>
            <a:ext cx="3774440" cy="663291"/>
          </a:xfrm>
          <a:prstGeom prst="rect">
            <a:avLst/>
          </a:prstGeom>
        </p:spPr>
      </p:pic>
      <p:sp>
        <p:nvSpPr>
          <p:cNvPr id="14" name="TextBox 13">
            <a:extLst>
              <a:ext uri="{FF2B5EF4-FFF2-40B4-BE49-F238E27FC236}">
                <a16:creationId xmlns:a16="http://schemas.microsoft.com/office/drawing/2014/main" id="{E55DF7D3-D892-9C4F-6117-C0AE3461A142}"/>
              </a:ext>
            </a:extLst>
          </p:cNvPr>
          <p:cNvSpPr txBox="1"/>
          <p:nvPr/>
        </p:nvSpPr>
        <p:spPr>
          <a:xfrm>
            <a:off x="706120" y="3941914"/>
            <a:ext cx="4985660"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And thus the second order energy correction is:</a:t>
            </a:r>
          </a:p>
        </p:txBody>
      </p:sp>
      <p:pic>
        <p:nvPicPr>
          <p:cNvPr id="15" name="Picture 14">
            <a:extLst>
              <a:ext uri="{FF2B5EF4-FFF2-40B4-BE49-F238E27FC236}">
                <a16:creationId xmlns:a16="http://schemas.microsoft.com/office/drawing/2014/main" id="{92C0E909-581C-BF09-757A-BD742F82EB1C}"/>
              </a:ext>
            </a:extLst>
          </p:cNvPr>
          <p:cNvPicPr>
            <a:picLocks noChangeAspect="1"/>
          </p:cNvPicPr>
          <p:nvPr/>
        </p:nvPicPr>
        <p:blipFill>
          <a:blip r:embed="rId6"/>
          <a:stretch>
            <a:fillRect/>
          </a:stretch>
        </p:blipFill>
        <p:spPr>
          <a:xfrm>
            <a:off x="706120" y="4389681"/>
            <a:ext cx="3934206" cy="754606"/>
          </a:xfrm>
          <a:prstGeom prst="rect">
            <a:avLst/>
          </a:prstGeom>
        </p:spPr>
      </p:pic>
      <p:sp>
        <p:nvSpPr>
          <p:cNvPr id="16" name="TextBox 15">
            <a:extLst>
              <a:ext uri="{FF2B5EF4-FFF2-40B4-BE49-F238E27FC236}">
                <a16:creationId xmlns:a16="http://schemas.microsoft.com/office/drawing/2014/main" id="{2227E858-0487-BAA7-50BA-4E2DE009A9C8}"/>
              </a:ext>
            </a:extLst>
          </p:cNvPr>
          <p:cNvSpPr txBox="1"/>
          <p:nvPr/>
        </p:nvSpPr>
        <p:spPr>
          <a:xfrm>
            <a:off x="630936" y="5227824"/>
            <a:ext cx="9570249"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And then continuing as before, we can solve the second order correction to the wavefunction.</a:t>
            </a:r>
          </a:p>
        </p:txBody>
      </p:sp>
    </p:spTree>
    <p:extLst>
      <p:ext uri="{BB962C8B-B14F-4D97-AF65-F5344CB8AC3E}">
        <p14:creationId xmlns:p14="http://schemas.microsoft.com/office/powerpoint/2010/main" val="253277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D8300A-E06E-6AC0-811D-2BA318BF2B43}"/>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040C1455-4F8E-50BA-E9CF-1AEE037A3728}"/>
              </a:ext>
            </a:extLst>
          </p:cNvPr>
          <p:cNvSpPr/>
          <p:nvPr/>
        </p:nvSpPr>
        <p:spPr>
          <a:xfrm>
            <a:off x="0" y="0"/>
            <a:ext cx="12192000" cy="1687132"/>
          </a:xfrm>
          <a:prstGeom prst="rect">
            <a:avLst/>
          </a:prstGeom>
          <a:solidFill>
            <a:srgbClr val="00B0F0"/>
          </a:solidFill>
          <a:ln>
            <a:noFill/>
          </a:ln>
          <a:effectLst>
            <a:softEdge rad="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76AEFE6-F7A4-1137-5824-5C445B889CC5}"/>
              </a:ext>
            </a:extLst>
          </p:cNvPr>
          <p:cNvSpPr txBox="1"/>
          <p:nvPr/>
        </p:nvSpPr>
        <p:spPr>
          <a:xfrm>
            <a:off x="1508493" y="415933"/>
            <a:ext cx="7868990" cy="769441"/>
          </a:xfrm>
          <a:prstGeom prst="rect">
            <a:avLst/>
          </a:prstGeom>
          <a:noFill/>
        </p:spPr>
        <p:txBody>
          <a:bodyPr wrap="square" rtlCol="0">
            <a:spAutoFit/>
          </a:bodyPr>
          <a:lstStyle/>
          <a:p>
            <a:pPr algn="ctr"/>
            <a:r>
              <a:rPr lang="en-US" sz="4400" dirty="0">
                <a:latin typeface="CMU Serif Roman" panose="02000603000000000000" pitchFamily="2" charset="0"/>
                <a:ea typeface="CMU Serif Roman" panose="02000603000000000000" pitchFamily="2" charset="0"/>
                <a:cs typeface="CMU Serif Roman" panose="02000603000000000000" pitchFamily="2" charset="0"/>
              </a:rPr>
              <a:t>Table of Contents</a:t>
            </a:r>
          </a:p>
        </p:txBody>
      </p:sp>
      <p:sp>
        <p:nvSpPr>
          <p:cNvPr id="9" name="TextBox 8">
            <a:extLst>
              <a:ext uri="{FF2B5EF4-FFF2-40B4-BE49-F238E27FC236}">
                <a16:creationId xmlns:a16="http://schemas.microsoft.com/office/drawing/2014/main" id="{71C179E9-2288-3141-1BB9-15BD102A701B}"/>
              </a:ext>
            </a:extLst>
          </p:cNvPr>
          <p:cNvSpPr txBox="1"/>
          <p:nvPr/>
        </p:nvSpPr>
        <p:spPr>
          <a:xfrm>
            <a:off x="3661139" y="6360755"/>
            <a:ext cx="5307022" cy="461665"/>
          </a:xfrm>
          <a:prstGeom prst="rect">
            <a:avLst/>
          </a:prstGeom>
          <a:noFill/>
        </p:spPr>
        <p:txBody>
          <a:bodyPr wrap="square" rtlCol="0">
            <a:spAutoFit/>
          </a:bodyPr>
          <a:lstStyle/>
          <a:p>
            <a:r>
              <a:rPr lang="en-US" sz="2400" dirty="0">
                <a:latin typeface="CMU Serif Roman" panose="02000603000000000000" pitchFamily="2" charset="0"/>
                <a:ea typeface="CMU Serif Roman" panose="02000603000000000000" pitchFamily="2" charset="0"/>
                <a:cs typeface="CMU Serif Roman" panose="02000603000000000000" pitchFamily="2" charset="0"/>
              </a:rPr>
              <a:t>U. Windsor Undergraduate Seminar</a:t>
            </a:r>
          </a:p>
        </p:txBody>
      </p:sp>
      <p:sp>
        <p:nvSpPr>
          <p:cNvPr id="13" name="Subtitle 12">
            <a:extLst>
              <a:ext uri="{FF2B5EF4-FFF2-40B4-BE49-F238E27FC236}">
                <a16:creationId xmlns:a16="http://schemas.microsoft.com/office/drawing/2014/main" id="{06DDC8C4-F138-D5DC-6C24-80A72B362096}"/>
              </a:ext>
            </a:extLst>
          </p:cNvPr>
          <p:cNvSpPr>
            <a:spLocks noGrp="1"/>
          </p:cNvSpPr>
          <p:nvPr>
            <p:ph type="subTitle" idx="1"/>
          </p:nvPr>
        </p:nvSpPr>
        <p:spPr>
          <a:xfrm>
            <a:off x="171450" y="2034066"/>
            <a:ext cx="7654389" cy="3630463"/>
          </a:xfrm>
        </p:spPr>
        <p:txBody>
          <a:bodyPr>
            <a:normAutofit fontScale="77500" lnSpcReduction="20000"/>
          </a:bodyPr>
          <a:lstStyle/>
          <a:p>
            <a:pPr marL="457200" indent="-457200" algn="l">
              <a:buFont typeface="+mj-lt"/>
              <a:buAutoNum type="arabicPeriod"/>
            </a:pPr>
            <a:r>
              <a:rPr lang="en-US" dirty="0"/>
              <a:t>Motivation and Significance</a:t>
            </a:r>
          </a:p>
          <a:p>
            <a:pPr marL="457200" indent="-457200" algn="l">
              <a:buFont typeface="+mj-lt"/>
              <a:buAutoNum type="arabicPeriod"/>
            </a:pPr>
            <a:r>
              <a:rPr lang="en-US" dirty="0"/>
              <a:t>The Ordinary Zeeman Effect</a:t>
            </a:r>
          </a:p>
          <a:p>
            <a:pPr marL="457200" indent="-457200" algn="l">
              <a:buFont typeface="+mj-lt"/>
              <a:buAutoNum type="arabicPeriod"/>
            </a:pPr>
            <a:r>
              <a:rPr lang="en-US" dirty="0"/>
              <a:t>The Quadratic Zeeman Effect</a:t>
            </a:r>
          </a:p>
          <a:p>
            <a:pPr marL="457200" indent="-457200" algn="l">
              <a:buFont typeface="+mj-lt"/>
              <a:buAutoNum type="arabicPeriod"/>
            </a:pPr>
            <a:r>
              <a:rPr lang="en-US" dirty="0"/>
              <a:t>Perturbation Theory</a:t>
            </a:r>
          </a:p>
          <a:p>
            <a:pPr marL="457200" indent="-457200" algn="l">
              <a:buFont typeface="+mj-lt"/>
              <a:buAutoNum type="arabicPeriod"/>
            </a:pPr>
            <a:r>
              <a:rPr lang="en-US" dirty="0"/>
              <a:t>Recursion Relations 1/r</a:t>
            </a:r>
          </a:p>
          <a:p>
            <a:pPr marL="457200" indent="-457200" algn="l">
              <a:buFont typeface="+mj-lt"/>
              <a:buAutoNum type="arabicPeriod"/>
            </a:pPr>
            <a:r>
              <a:rPr lang="en-US" dirty="0"/>
              <a:t>Recursion Relations r</a:t>
            </a:r>
            <a:r>
              <a:rPr lang="en-US" baseline="30000" dirty="0"/>
              <a:t>2</a:t>
            </a:r>
            <a:endParaRPr lang="en-US" dirty="0"/>
          </a:p>
          <a:p>
            <a:pPr marL="457200" indent="-457200" algn="l">
              <a:buFont typeface="+mj-lt"/>
              <a:buAutoNum type="arabicPeriod"/>
            </a:pPr>
            <a:r>
              <a:rPr lang="en-US" dirty="0"/>
              <a:t>Dalgarno Interchange Theorem</a:t>
            </a:r>
          </a:p>
          <a:p>
            <a:pPr marL="457200" indent="-457200" algn="l">
              <a:buFont typeface="+mj-lt"/>
              <a:buAutoNum type="arabicPeriod"/>
            </a:pPr>
            <a:r>
              <a:rPr lang="en-US" dirty="0"/>
              <a:t>Relativistic Corrections</a:t>
            </a:r>
          </a:p>
          <a:p>
            <a:pPr marL="457200" indent="-457200" algn="l">
              <a:buFont typeface="+mj-lt"/>
              <a:buAutoNum type="arabicPeriod"/>
            </a:pPr>
            <a:r>
              <a:rPr lang="en-US" dirty="0"/>
              <a:t>Double Perturbation Theory</a:t>
            </a:r>
          </a:p>
          <a:p>
            <a:pPr marL="457200" indent="-457200" algn="l">
              <a:buFont typeface="+mj-lt"/>
              <a:buAutoNum type="arabicPeriod"/>
            </a:pPr>
            <a:r>
              <a:rPr lang="en-US" dirty="0"/>
              <a:t>Results</a:t>
            </a:r>
          </a:p>
          <a:p>
            <a:pPr marL="457200" indent="-457200" algn="l">
              <a:buFont typeface="+mj-lt"/>
              <a:buAutoNum type="arabicPeriod"/>
            </a:pPr>
            <a:r>
              <a:rPr lang="en-US" dirty="0"/>
              <a:t>Future Work</a:t>
            </a:r>
          </a:p>
          <a:p>
            <a:pPr marL="457200" indent="-457200" algn="l">
              <a:buFont typeface="+mj-lt"/>
              <a:buAutoNum type="arabicPeriod"/>
            </a:pPr>
            <a:endParaRPr lang="en-US" dirty="0"/>
          </a:p>
          <a:p>
            <a:pPr marL="457200" indent="-457200" algn="l">
              <a:buFont typeface="+mj-lt"/>
              <a:buAutoNum type="arabicPeriod"/>
            </a:pPr>
            <a:endParaRPr lang="en-US" dirty="0"/>
          </a:p>
          <a:p>
            <a:pPr marL="457200" indent="-457200" algn="l">
              <a:buFont typeface="+mj-lt"/>
              <a:buAutoNum type="arabicPeriod"/>
            </a:pPr>
            <a:endParaRPr lang="en-US" dirty="0"/>
          </a:p>
          <a:p>
            <a:pPr marL="457200" indent="-457200" algn="l">
              <a:buFont typeface="+mj-lt"/>
              <a:buAutoNum type="arabicPeriod"/>
            </a:pPr>
            <a:endParaRPr lang="en-US" dirty="0"/>
          </a:p>
          <a:p>
            <a:pPr marL="457200" indent="-457200" algn="l">
              <a:buFont typeface="+mj-lt"/>
              <a:buAutoNum type="arabicPeriod"/>
            </a:pPr>
            <a:endParaRPr lang="en-US" dirty="0"/>
          </a:p>
          <a:p>
            <a:pPr marL="457200" indent="-457200" algn="l">
              <a:buFont typeface="+mj-lt"/>
              <a:buAutoNum type="arabicPeriod"/>
            </a:pPr>
            <a:endParaRPr lang="en-US" dirty="0"/>
          </a:p>
        </p:txBody>
      </p:sp>
      <p:sp>
        <p:nvSpPr>
          <p:cNvPr id="2" name="Rectangle 1">
            <a:extLst>
              <a:ext uri="{FF2B5EF4-FFF2-40B4-BE49-F238E27FC236}">
                <a16:creationId xmlns:a16="http://schemas.microsoft.com/office/drawing/2014/main" id="{A57D8BF2-954C-8F80-2228-33A1444B3B91}"/>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Tree>
    <p:extLst>
      <p:ext uri="{BB962C8B-B14F-4D97-AF65-F5344CB8AC3E}">
        <p14:creationId xmlns:p14="http://schemas.microsoft.com/office/powerpoint/2010/main" val="2810122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B6BAA3-F100-22DE-14A9-BF670D09853C}"/>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16FF48CF-1EA8-EE84-7881-DBE046952DA9}"/>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10A802CD-E4F0-5DA7-D36A-43A0617ABAD3}"/>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20</a:t>
            </a:fld>
            <a:endParaRPr lang="en-CA" sz="1600" b="1" dirty="0">
              <a:solidFill>
                <a:schemeClr val="tx1"/>
              </a:solidFill>
            </a:endParaRPr>
          </a:p>
        </p:txBody>
      </p:sp>
      <p:sp>
        <p:nvSpPr>
          <p:cNvPr id="3" name="Rectangle 2">
            <a:extLst>
              <a:ext uri="{FF2B5EF4-FFF2-40B4-BE49-F238E27FC236}">
                <a16:creationId xmlns:a16="http://schemas.microsoft.com/office/drawing/2014/main" id="{32E6F9D3-5B64-0F74-F13B-D07267664264}"/>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767632-DE91-9BF4-3E65-E4A028697242}"/>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Dalgarno Interchange Theorem</a:t>
            </a:r>
          </a:p>
        </p:txBody>
      </p:sp>
      <p:pic>
        <p:nvPicPr>
          <p:cNvPr id="16" name="Picture 15">
            <a:extLst>
              <a:ext uri="{FF2B5EF4-FFF2-40B4-BE49-F238E27FC236}">
                <a16:creationId xmlns:a16="http://schemas.microsoft.com/office/drawing/2014/main" id="{BD52D13F-2E75-71A6-F617-7E26DE0A72AD}"/>
              </a:ext>
            </a:extLst>
          </p:cNvPr>
          <p:cNvPicPr>
            <a:picLocks noChangeAspect="1"/>
          </p:cNvPicPr>
          <p:nvPr/>
        </p:nvPicPr>
        <p:blipFill rotWithShape="1">
          <a:blip r:embed="rId3"/>
          <a:srcRect t="44959" b="8462"/>
          <a:stretch/>
        </p:blipFill>
        <p:spPr>
          <a:xfrm>
            <a:off x="1384398" y="3559475"/>
            <a:ext cx="9423203" cy="2308324"/>
          </a:xfrm>
          <a:prstGeom prst="rect">
            <a:avLst/>
          </a:prstGeom>
        </p:spPr>
      </p:pic>
      <p:sp>
        <p:nvSpPr>
          <p:cNvPr id="4" name="TextBox 3">
            <a:extLst>
              <a:ext uri="{FF2B5EF4-FFF2-40B4-BE49-F238E27FC236}">
                <a16:creationId xmlns:a16="http://schemas.microsoft.com/office/drawing/2014/main" id="{8A1BE003-5A3F-B1E6-2431-3C46787CB39D}"/>
              </a:ext>
            </a:extLst>
          </p:cNvPr>
          <p:cNvSpPr txBox="1"/>
          <p:nvPr/>
        </p:nvSpPr>
        <p:spPr>
          <a:xfrm>
            <a:off x="313151" y="1232420"/>
            <a:ext cx="7904728" cy="2308324"/>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Suppose we have two perturbations V and W. The first order equations are:</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Multiply (1) by phi1 and (2) by psi_1, integrate and subtract, we get:</a:t>
            </a:r>
          </a:p>
        </p:txBody>
      </p:sp>
      <p:pic>
        <p:nvPicPr>
          <p:cNvPr id="5" name="Picture 4">
            <a:extLst>
              <a:ext uri="{FF2B5EF4-FFF2-40B4-BE49-F238E27FC236}">
                <a16:creationId xmlns:a16="http://schemas.microsoft.com/office/drawing/2014/main" id="{161CDE65-7735-3221-D261-CCFE9E565940}"/>
              </a:ext>
            </a:extLst>
          </p:cNvPr>
          <p:cNvPicPr>
            <a:picLocks noChangeAspect="1"/>
          </p:cNvPicPr>
          <p:nvPr/>
        </p:nvPicPr>
        <p:blipFill>
          <a:blip r:embed="rId4"/>
          <a:stretch>
            <a:fillRect/>
          </a:stretch>
        </p:blipFill>
        <p:spPr>
          <a:xfrm>
            <a:off x="3314004" y="1899877"/>
            <a:ext cx="3976144" cy="811276"/>
          </a:xfrm>
          <a:prstGeom prst="rect">
            <a:avLst/>
          </a:prstGeom>
        </p:spPr>
      </p:pic>
      <p:sp>
        <p:nvSpPr>
          <p:cNvPr id="7" name="TextBox 6">
            <a:extLst>
              <a:ext uri="{FF2B5EF4-FFF2-40B4-BE49-F238E27FC236}">
                <a16:creationId xmlns:a16="http://schemas.microsoft.com/office/drawing/2014/main" id="{5F64FEB4-D565-B47E-EB4A-C99CDC1AABF2}"/>
              </a:ext>
            </a:extLst>
          </p:cNvPr>
          <p:cNvSpPr txBox="1"/>
          <p:nvPr/>
        </p:nvSpPr>
        <p:spPr>
          <a:xfrm>
            <a:off x="7711009" y="1843850"/>
            <a:ext cx="442750" cy="923330"/>
          </a:xfrm>
          <a:prstGeom prst="rect">
            <a:avLst/>
          </a:prstGeom>
          <a:noFill/>
        </p:spPr>
        <p:txBody>
          <a:bodyPr wrap="none" rtlCol="0">
            <a:spAutoFit/>
          </a:bodyPr>
          <a:lstStyle/>
          <a:p>
            <a:r>
              <a:rPr lang="en-US" dirty="0"/>
              <a:t>(1)</a:t>
            </a:r>
          </a:p>
          <a:p>
            <a:endParaRPr lang="en-US" dirty="0"/>
          </a:p>
          <a:p>
            <a:r>
              <a:rPr lang="en-US" dirty="0"/>
              <a:t>(2)</a:t>
            </a:r>
          </a:p>
        </p:txBody>
      </p:sp>
      <p:pic>
        <p:nvPicPr>
          <p:cNvPr id="9" name="Picture 8">
            <a:extLst>
              <a:ext uri="{FF2B5EF4-FFF2-40B4-BE49-F238E27FC236}">
                <a16:creationId xmlns:a16="http://schemas.microsoft.com/office/drawing/2014/main" id="{C43B83E4-9A94-7818-B161-5C10482C6C18}"/>
              </a:ext>
            </a:extLst>
          </p:cNvPr>
          <p:cNvPicPr>
            <a:picLocks noChangeAspect="1"/>
          </p:cNvPicPr>
          <p:nvPr/>
        </p:nvPicPr>
        <p:blipFill>
          <a:blip r:embed="rId5"/>
          <a:stretch>
            <a:fillRect/>
          </a:stretch>
        </p:blipFill>
        <p:spPr>
          <a:xfrm>
            <a:off x="3798180" y="5915844"/>
            <a:ext cx="3007791" cy="305737"/>
          </a:xfrm>
          <a:prstGeom prst="rect">
            <a:avLst/>
          </a:prstGeom>
        </p:spPr>
      </p:pic>
    </p:spTree>
    <p:extLst>
      <p:ext uri="{BB962C8B-B14F-4D97-AF65-F5344CB8AC3E}">
        <p14:creationId xmlns:p14="http://schemas.microsoft.com/office/powerpoint/2010/main" val="10319308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3A3ABA-9ADD-7ADD-E551-98B9433C4940}"/>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170F8A38-426F-9534-9D67-15E1BFF38E77}"/>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D4523B34-E695-4CD0-FC0C-4E8E6B8D3F8B}"/>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21</a:t>
            </a:fld>
            <a:endParaRPr lang="en-CA" sz="1600" b="1" dirty="0">
              <a:solidFill>
                <a:schemeClr val="tx1"/>
              </a:solidFill>
            </a:endParaRPr>
          </a:p>
        </p:txBody>
      </p:sp>
      <p:sp>
        <p:nvSpPr>
          <p:cNvPr id="3" name="Rectangle 2">
            <a:extLst>
              <a:ext uri="{FF2B5EF4-FFF2-40B4-BE49-F238E27FC236}">
                <a16:creationId xmlns:a16="http://schemas.microsoft.com/office/drawing/2014/main" id="{DD74710C-437A-7413-6F92-3AAA6752B842}"/>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84C2A34-B2CB-0BD1-62A6-9AF329BFB3A5}"/>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Relation to </a:t>
            </a:r>
            <a:r>
              <a:rPr lang="en-CA" baseline="30000" dirty="0">
                <a:latin typeface="CMU Serif Roman" panose="02000603000000000000" pitchFamily="2" charset="0"/>
                <a:ea typeface="CMU Serif Roman" panose="02000603000000000000" pitchFamily="2" charset="0"/>
                <a:cs typeface="CMU Serif Roman" panose="02000603000000000000" pitchFamily="2" charset="0"/>
              </a:rPr>
              <a:t>3</a:t>
            </a:r>
            <a:r>
              <a:rPr lang="en-CA" dirty="0">
                <a:latin typeface="CMU Serif Roman" panose="02000603000000000000" pitchFamily="2" charset="0"/>
                <a:ea typeface="CMU Serif Roman" panose="02000603000000000000" pitchFamily="2" charset="0"/>
                <a:cs typeface="CMU Serif Roman" panose="02000603000000000000" pitchFamily="2" charset="0"/>
              </a:rPr>
              <a:t>He</a:t>
            </a:r>
            <a:r>
              <a:rPr lang="en-CA" baseline="30000" dirty="0">
                <a:latin typeface="CMU Serif Roman" panose="02000603000000000000" pitchFamily="2" charset="0"/>
                <a:ea typeface="CMU Serif Roman" panose="02000603000000000000" pitchFamily="2" charset="0"/>
                <a:cs typeface="CMU Serif Roman" panose="02000603000000000000" pitchFamily="2" charset="0"/>
              </a:rPr>
              <a:t>+</a:t>
            </a:r>
            <a:r>
              <a:rPr lang="en-CA" dirty="0">
                <a:latin typeface="CMU Serif Roman" panose="02000603000000000000" pitchFamily="2" charset="0"/>
                <a:ea typeface="CMU Serif Roman" panose="02000603000000000000" pitchFamily="2" charset="0"/>
                <a:cs typeface="CMU Serif Roman" panose="02000603000000000000" pitchFamily="2" charset="0"/>
              </a:rPr>
              <a:t>:</a:t>
            </a:r>
          </a:p>
        </p:txBody>
      </p:sp>
      <p:sp>
        <p:nvSpPr>
          <p:cNvPr id="4" name="TextBox 3">
            <a:extLst>
              <a:ext uri="{FF2B5EF4-FFF2-40B4-BE49-F238E27FC236}">
                <a16:creationId xmlns:a16="http://schemas.microsoft.com/office/drawing/2014/main" id="{D9D0B1CA-521A-8054-256A-F6BFD6E12923}"/>
              </a:ext>
            </a:extLst>
          </p:cNvPr>
          <p:cNvSpPr txBox="1"/>
          <p:nvPr/>
        </p:nvSpPr>
        <p:spPr>
          <a:xfrm>
            <a:off x="360947" y="1407695"/>
            <a:ext cx="11841703" cy="923330"/>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Combining the magnetic dipole moment with the quadratic Zeeman operator, we can write down the relativistic</a:t>
            </a:r>
          </a:p>
          <a:p>
            <a:r>
              <a:rPr lang="en-US" dirty="0">
                <a:latin typeface="CMU Serif Roman" panose="02000603000000000000" pitchFamily="2" charset="0"/>
                <a:ea typeface="CMU Serif Roman" panose="02000603000000000000" pitchFamily="2" charset="0"/>
                <a:cs typeface="CMU Serif Roman" panose="02000603000000000000" pitchFamily="2" charset="0"/>
              </a:rPr>
              <a:t>corrections for </a:t>
            </a:r>
            <a:r>
              <a:rPr lang="en-US" baseline="30000" dirty="0">
                <a:latin typeface="CMU Serif Roman" panose="02000603000000000000" pitchFamily="2" charset="0"/>
                <a:ea typeface="CMU Serif Roman" panose="02000603000000000000" pitchFamily="2" charset="0"/>
                <a:cs typeface="CMU Serif Roman" panose="02000603000000000000" pitchFamily="2" charset="0"/>
              </a:rPr>
              <a:t>3</a:t>
            </a:r>
            <a:r>
              <a:rPr lang="en-US" dirty="0">
                <a:latin typeface="CMU Serif Roman" panose="02000603000000000000" pitchFamily="2" charset="0"/>
                <a:ea typeface="CMU Serif Roman" panose="02000603000000000000" pitchFamily="2" charset="0"/>
                <a:cs typeface="CMU Serif Roman" panose="02000603000000000000" pitchFamily="2" charset="0"/>
              </a:rPr>
              <a:t>He</a:t>
            </a:r>
            <a:r>
              <a:rPr lang="en-US" baseline="30000" dirty="0">
                <a:latin typeface="CMU Serif Roman" panose="02000603000000000000" pitchFamily="2" charset="0"/>
                <a:ea typeface="CMU Serif Roman" panose="02000603000000000000" pitchFamily="2" charset="0"/>
                <a:cs typeface="CMU Serif Roman" panose="02000603000000000000" pitchFamily="2" charset="0"/>
              </a:rPr>
              <a:t>+</a:t>
            </a:r>
            <a:r>
              <a:rPr lang="en-US" dirty="0">
                <a:latin typeface="CMU Serif Roman" panose="02000603000000000000" pitchFamily="2" charset="0"/>
                <a:ea typeface="CMU Serif Roman" panose="02000603000000000000" pitchFamily="2" charset="0"/>
                <a:cs typeface="CMU Serif Roman" panose="02000603000000000000" pitchFamily="2" charset="0"/>
              </a:rPr>
              <a:t> The V is the Quadratic Zeeman effect, and Q</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M1</a:t>
            </a:r>
            <a:r>
              <a:rPr lang="en-US" dirty="0">
                <a:latin typeface="CMU Serif Roman" panose="02000603000000000000" pitchFamily="2" charset="0"/>
                <a:ea typeface="CMU Serif Roman" panose="02000603000000000000" pitchFamily="2" charset="0"/>
                <a:cs typeface="CMU Serif Roman" panose="02000603000000000000" pitchFamily="2" charset="0"/>
              </a:rPr>
              <a:t> is the magnetic dipole operator responsible for</a:t>
            </a:r>
          </a:p>
          <a:p>
            <a:r>
              <a:rPr lang="en-US" dirty="0">
                <a:latin typeface="CMU Serif Roman" panose="02000603000000000000" pitchFamily="2" charset="0"/>
                <a:ea typeface="CMU Serif Roman" panose="02000603000000000000" pitchFamily="2" charset="0"/>
                <a:cs typeface="CMU Serif Roman" panose="02000603000000000000" pitchFamily="2" charset="0"/>
              </a:rPr>
              <a:t>the ordinary Zeeman effect and its relativistic corrections.</a:t>
            </a:r>
          </a:p>
        </p:txBody>
      </p:sp>
      <p:pic>
        <p:nvPicPr>
          <p:cNvPr id="7" name="Picture 6">
            <a:extLst>
              <a:ext uri="{FF2B5EF4-FFF2-40B4-BE49-F238E27FC236}">
                <a16:creationId xmlns:a16="http://schemas.microsoft.com/office/drawing/2014/main" id="{FB83A95B-3F93-C198-5B8E-BF726C0A1FC3}"/>
              </a:ext>
            </a:extLst>
          </p:cNvPr>
          <p:cNvPicPr>
            <a:picLocks noChangeAspect="1"/>
          </p:cNvPicPr>
          <p:nvPr/>
        </p:nvPicPr>
        <p:blipFill>
          <a:blip r:embed="rId3"/>
          <a:stretch>
            <a:fillRect/>
          </a:stretch>
        </p:blipFill>
        <p:spPr>
          <a:xfrm>
            <a:off x="360947" y="2488268"/>
            <a:ext cx="3942147" cy="873151"/>
          </a:xfrm>
          <a:prstGeom prst="rect">
            <a:avLst/>
          </a:prstGeom>
        </p:spPr>
      </p:pic>
      <p:sp>
        <p:nvSpPr>
          <p:cNvPr id="9" name="TextBox 8">
            <a:extLst>
              <a:ext uri="{FF2B5EF4-FFF2-40B4-BE49-F238E27FC236}">
                <a16:creationId xmlns:a16="http://schemas.microsoft.com/office/drawing/2014/main" id="{DCBD0A17-2767-A293-F13C-DF9FB53D46F8}"/>
              </a:ext>
            </a:extLst>
          </p:cNvPr>
          <p:cNvSpPr txBox="1"/>
          <p:nvPr/>
        </p:nvSpPr>
        <p:spPr>
          <a:xfrm>
            <a:off x="360947" y="3496581"/>
            <a:ext cx="11215357" cy="1477328"/>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This result is of key interest to the g-2 experiment at the Max Planck Institute. This appears as a correction to their measurement!</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This is the cross term between the Quadratic Zeeman Effect and the Relativistic Correction to the magnetic dipole moment operator </a:t>
            </a:r>
          </a:p>
        </p:txBody>
      </p:sp>
      <p:sp>
        <p:nvSpPr>
          <p:cNvPr id="10" name="TextBox 9">
            <a:extLst>
              <a:ext uri="{FF2B5EF4-FFF2-40B4-BE49-F238E27FC236}">
                <a16:creationId xmlns:a16="http://schemas.microsoft.com/office/drawing/2014/main" id="{62076AB1-0C20-ED0A-C017-C0FA4F8ED49A}"/>
              </a:ext>
            </a:extLst>
          </p:cNvPr>
          <p:cNvSpPr txBox="1"/>
          <p:nvPr/>
        </p:nvSpPr>
        <p:spPr>
          <a:xfrm>
            <a:off x="360947" y="5151601"/>
            <a:ext cx="11371707" cy="923330"/>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We can also extend this calculation to the 2-electron </a:t>
            </a:r>
            <a:r>
              <a:rPr lang="en-US" baseline="30000" dirty="0">
                <a:latin typeface="CMU Serif Roman" panose="02000603000000000000" pitchFamily="2" charset="0"/>
                <a:ea typeface="CMU Serif Roman" panose="02000603000000000000" pitchFamily="2" charset="0"/>
                <a:cs typeface="CMU Serif Roman" panose="02000603000000000000" pitchFamily="2" charset="0"/>
              </a:rPr>
              <a:t>3</a:t>
            </a:r>
            <a:r>
              <a:rPr lang="en-US" dirty="0">
                <a:latin typeface="CMU Serif Roman" panose="02000603000000000000" pitchFamily="2" charset="0"/>
                <a:ea typeface="CMU Serif Roman" panose="02000603000000000000" pitchFamily="2" charset="0"/>
                <a:cs typeface="CMU Serif Roman" panose="02000603000000000000" pitchFamily="2" charset="0"/>
              </a:rPr>
              <a:t>He case in future work, which is of key interest in the high precision magnetometer being built at the University of Michigan in Ann Arbor. Future work could include the investigation of the double Q</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M1</a:t>
            </a:r>
            <a:r>
              <a:rPr lang="en-US" dirty="0">
                <a:latin typeface="CMU Serif Roman" panose="02000603000000000000" pitchFamily="2" charset="0"/>
                <a:ea typeface="CMU Serif Roman" panose="02000603000000000000" pitchFamily="2" charset="0"/>
                <a:cs typeface="CMU Serif Roman" panose="02000603000000000000" pitchFamily="2" charset="0"/>
              </a:rPr>
              <a:t> case, where V is a second Q</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M1</a:t>
            </a:r>
            <a:r>
              <a:rPr lang="en-US" dirty="0">
                <a:latin typeface="CMU Serif Roman" panose="02000603000000000000" pitchFamily="2" charset="0"/>
                <a:ea typeface="CMU Serif Roman" panose="02000603000000000000" pitchFamily="2" charset="0"/>
                <a:cs typeface="CMU Serif Roman" panose="02000603000000000000" pitchFamily="2" charset="0"/>
              </a:rPr>
              <a:t>.</a:t>
            </a:r>
          </a:p>
        </p:txBody>
      </p:sp>
      <p:pic>
        <p:nvPicPr>
          <p:cNvPr id="5" name="Picture 4">
            <a:extLst>
              <a:ext uri="{FF2B5EF4-FFF2-40B4-BE49-F238E27FC236}">
                <a16:creationId xmlns:a16="http://schemas.microsoft.com/office/drawing/2014/main" id="{E991312E-6A86-E965-356E-39AF20B9953D}"/>
              </a:ext>
            </a:extLst>
          </p:cNvPr>
          <p:cNvPicPr>
            <a:picLocks noChangeAspect="1"/>
          </p:cNvPicPr>
          <p:nvPr/>
        </p:nvPicPr>
        <p:blipFill>
          <a:blip r:embed="rId4"/>
          <a:stretch>
            <a:fillRect/>
          </a:stretch>
        </p:blipFill>
        <p:spPr>
          <a:xfrm>
            <a:off x="5337874" y="2554345"/>
            <a:ext cx="1180376" cy="628402"/>
          </a:xfrm>
          <a:prstGeom prst="rect">
            <a:avLst/>
          </a:prstGeom>
        </p:spPr>
      </p:pic>
      <p:pic>
        <p:nvPicPr>
          <p:cNvPr id="11" name="Picture 10">
            <a:extLst>
              <a:ext uri="{FF2B5EF4-FFF2-40B4-BE49-F238E27FC236}">
                <a16:creationId xmlns:a16="http://schemas.microsoft.com/office/drawing/2014/main" id="{88E65EF0-A873-B1EC-26B4-C76E7B3246BD}"/>
              </a:ext>
            </a:extLst>
          </p:cNvPr>
          <p:cNvPicPr>
            <a:picLocks noChangeAspect="1"/>
          </p:cNvPicPr>
          <p:nvPr/>
        </p:nvPicPr>
        <p:blipFill>
          <a:blip r:embed="rId5"/>
          <a:stretch>
            <a:fillRect/>
          </a:stretch>
        </p:blipFill>
        <p:spPr>
          <a:xfrm>
            <a:off x="6719257" y="2695531"/>
            <a:ext cx="934146" cy="288101"/>
          </a:xfrm>
          <a:prstGeom prst="rect">
            <a:avLst/>
          </a:prstGeom>
        </p:spPr>
      </p:pic>
      <p:pic>
        <p:nvPicPr>
          <p:cNvPr id="12" name="Picture 11">
            <a:extLst>
              <a:ext uri="{FF2B5EF4-FFF2-40B4-BE49-F238E27FC236}">
                <a16:creationId xmlns:a16="http://schemas.microsoft.com/office/drawing/2014/main" id="{C028E3E6-B5E7-31C3-71AC-6FCDE1B8DF0D}"/>
              </a:ext>
            </a:extLst>
          </p:cNvPr>
          <p:cNvPicPr>
            <a:picLocks noChangeAspect="1"/>
          </p:cNvPicPr>
          <p:nvPr/>
        </p:nvPicPr>
        <p:blipFill rotWithShape="1">
          <a:blip r:embed="rId6"/>
          <a:srcRect l="17987" t="-6663" b="-1"/>
          <a:stretch/>
        </p:blipFill>
        <p:spPr>
          <a:xfrm>
            <a:off x="9006214" y="2466188"/>
            <a:ext cx="2570090" cy="655530"/>
          </a:xfrm>
          <a:prstGeom prst="rect">
            <a:avLst/>
          </a:prstGeom>
        </p:spPr>
      </p:pic>
      <p:pic>
        <p:nvPicPr>
          <p:cNvPr id="13" name="Picture 12">
            <a:extLst>
              <a:ext uri="{FF2B5EF4-FFF2-40B4-BE49-F238E27FC236}">
                <a16:creationId xmlns:a16="http://schemas.microsoft.com/office/drawing/2014/main" id="{5A10C3DB-C4E1-A57A-0E94-822CD479D8B5}"/>
              </a:ext>
            </a:extLst>
          </p:cNvPr>
          <p:cNvPicPr>
            <a:picLocks noChangeAspect="1"/>
          </p:cNvPicPr>
          <p:nvPr/>
        </p:nvPicPr>
        <p:blipFill>
          <a:blip r:embed="rId7"/>
          <a:stretch>
            <a:fillRect/>
          </a:stretch>
        </p:blipFill>
        <p:spPr>
          <a:xfrm>
            <a:off x="8688366" y="2754033"/>
            <a:ext cx="217639" cy="217639"/>
          </a:xfrm>
          <a:prstGeom prst="rect">
            <a:avLst/>
          </a:prstGeom>
        </p:spPr>
      </p:pic>
    </p:spTree>
    <p:extLst>
      <p:ext uri="{BB962C8B-B14F-4D97-AF65-F5344CB8AC3E}">
        <p14:creationId xmlns:p14="http://schemas.microsoft.com/office/powerpoint/2010/main" val="3322460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D28BED-DE67-2912-B332-DAD77B5F4FE8}"/>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D901519A-D542-2B75-6A98-36216C9E7ED9}"/>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F9732238-77DD-5C27-F662-EC2ADEEF2C72}"/>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22</a:t>
            </a:fld>
            <a:endParaRPr lang="en-CA" sz="1600" b="1" dirty="0">
              <a:solidFill>
                <a:schemeClr val="tx1"/>
              </a:solidFill>
            </a:endParaRPr>
          </a:p>
        </p:txBody>
      </p:sp>
      <p:sp>
        <p:nvSpPr>
          <p:cNvPr id="3" name="Rectangle 2">
            <a:extLst>
              <a:ext uri="{FF2B5EF4-FFF2-40B4-BE49-F238E27FC236}">
                <a16:creationId xmlns:a16="http://schemas.microsoft.com/office/drawing/2014/main" id="{0E487EB4-BBE4-F36B-40E1-4C05491F1C80}"/>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60F138-BBB6-AADC-E2C9-11B99A586B7F}"/>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How it fits together:</a:t>
            </a:r>
          </a:p>
        </p:txBody>
      </p:sp>
      <p:sp>
        <p:nvSpPr>
          <p:cNvPr id="11" name="TextBox 10">
            <a:extLst>
              <a:ext uri="{FF2B5EF4-FFF2-40B4-BE49-F238E27FC236}">
                <a16:creationId xmlns:a16="http://schemas.microsoft.com/office/drawing/2014/main" id="{0121333B-221B-416A-0E8A-E4D3908DD1CC}"/>
              </a:ext>
            </a:extLst>
          </p:cNvPr>
          <p:cNvSpPr txBox="1"/>
          <p:nvPr/>
        </p:nvSpPr>
        <p:spPr>
          <a:xfrm>
            <a:off x="397042" y="2186148"/>
            <a:ext cx="11263422" cy="1477328"/>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 first term      is the nuclear magnetic resonance term. The other terms are electronic magnetic resonance terms and are enhanced by    . On the previous slide we calculate the cross term where both perturbations apply. (    and    ). The     term on its own gives zero due to orthogonality in the sum over states, so we need to include the relativistic correction. This is the            (Q</a:t>
            </a:r>
            <a:r>
              <a:rPr lang="en-US" baseline="-25000" dirty="0">
                <a:latin typeface="CMU Serif Roman" panose="02000603000000000000" pitchFamily="2" charset="0"/>
                <a:ea typeface="CMU Serif Roman" panose="02000603000000000000" pitchFamily="2" charset="0"/>
                <a:cs typeface="CMU Serif Roman" panose="02000603000000000000" pitchFamily="2" charset="0"/>
              </a:rPr>
              <a:t>M1</a:t>
            </a:r>
            <a:r>
              <a:rPr lang="en-US" dirty="0">
                <a:latin typeface="CMU Serif Roman" panose="02000603000000000000" pitchFamily="2" charset="0"/>
                <a:ea typeface="CMU Serif Roman" panose="02000603000000000000" pitchFamily="2" charset="0"/>
                <a:cs typeface="CMU Serif Roman" panose="02000603000000000000" pitchFamily="2" charset="0"/>
              </a:rPr>
              <a:t> term)</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p:txBody>
      </p:sp>
      <p:pic>
        <p:nvPicPr>
          <p:cNvPr id="13" name="Picture 12" descr="A diagram of a magnetic field&#10;&#10;Description automatically generated">
            <a:extLst>
              <a:ext uri="{FF2B5EF4-FFF2-40B4-BE49-F238E27FC236}">
                <a16:creationId xmlns:a16="http://schemas.microsoft.com/office/drawing/2014/main" id="{FE53D8EC-4022-76B0-FC69-BB41BD51F7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84452" y="3498328"/>
            <a:ext cx="6197748" cy="2811851"/>
          </a:xfrm>
          <a:prstGeom prst="rect">
            <a:avLst/>
          </a:prstGeom>
        </p:spPr>
      </p:pic>
      <p:pic>
        <p:nvPicPr>
          <p:cNvPr id="14" name="Picture 13">
            <a:extLst>
              <a:ext uri="{FF2B5EF4-FFF2-40B4-BE49-F238E27FC236}">
                <a16:creationId xmlns:a16="http://schemas.microsoft.com/office/drawing/2014/main" id="{567686B9-7243-2463-3ADB-6B57B1610616}"/>
              </a:ext>
            </a:extLst>
          </p:cNvPr>
          <p:cNvPicPr>
            <a:picLocks noChangeAspect="1"/>
          </p:cNvPicPr>
          <p:nvPr/>
        </p:nvPicPr>
        <p:blipFill>
          <a:blip r:embed="rId4"/>
          <a:stretch>
            <a:fillRect/>
          </a:stretch>
        </p:blipFill>
        <p:spPr>
          <a:xfrm>
            <a:off x="2209800" y="1289003"/>
            <a:ext cx="7772400" cy="739015"/>
          </a:xfrm>
          <a:prstGeom prst="rect">
            <a:avLst/>
          </a:prstGeom>
        </p:spPr>
      </p:pic>
      <p:pic>
        <p:nvPicPr>
          <p:cNvPr id="15" name="Picture 14">
            <a:extLst>
              <a:ext uri="{FF2B5EF4-FFF2-40B4-BE49-F238E27FC236}">
                <a16:creationId xmlns:a16="http://schemas.microsoft.com/office/drawing/2014/main" id="{E9D418EF-6547-A0F5-CDF7-E8A1AE8C264D}"/>
              </a:ext>
            </a:extLst>
          </p:cNvPr>
          <p:cNvPicPr>
            <a:picLocks noChangeAspect="1"/>
          </p:cNvPicPr>
          <p:nvPr/>
        </p:nvPicPr>
        <p:blipFill>
          <a:blip r:embed="rId5"/>
          <a:stretch>
            <a:fillRect/>
          </a:stretch>
        </p:blipFill>
        <p:spPr>
          <a:xfrm>
            <a:off x="2007602" y="2327334"/>
            <a:ext cx="260016" cy="130009"/>
          </a:xfrm>
          <a:prstGeom prst="rect">
            <a:avLst/>
          </a:prstGeom>
        </p:spPr>
      </p:pic>
      <p:pic>
        <p:nvPicPr>
          <p:cNvPr id="16" name="Picture 15">
            <a:extLst>
              <a:ext uri="{FF2B5EF4-FFF2-40B4-BE49-F238E27FC236}">
                <a16:creationId xmlns:a16="http://schemas.microsoft.com/office/drawing/2014/main" id="{216D9846-9255-4704-606F-B98949676BD6}"/>
              </a:ext>
            </a:extLst>
          </p:cNvPr>
          <p:cNvPicPr>
            <a:picLocks noChangeAspect="1"/>
          </p:cNvPicPr>
          <p:nvPr/>
        </p:nvPicPr>
        <p:blipFill>
          <a:blip r:embed="rId6"/>
          <a:stretch>
            <a:fillRect/>
          </a:stretch>
        </p:blipFill>
        <p:spPr>
          <a:xfrm>
            <a:off x="3292976" y="2549148"/>
            <a:ext cx="184150" cy="260590"/>
          </a:xfrm>
          <a:prstGeom prst="rect">
            <a:avLst/>
          </a:prstGeom>
        </p:spPr>
      </p:pic>
      <p:pic>
        <p:nvPicPr>
          <p:cNvPr id="19" name="Picture 18">
            <a:extLst>
              <a:ext uri="{FF2B5EF4-FFF2-40B4-BE49-F238E27FC236}">
                <a16:creationId xmlns:a16="http://schemas.microsoft.com/office/drawing/2014/main" id="{F3B82B62-7799-6488-B8C5-58A11B5B011F}"/>
              </a:ext>
            </a:extLst>
          </p:cNvPr>
          <p:cNvPicPr>
            <a:picLocks noChangeAspect="1"/>
          </p:cNvPicPr>
          <p:nvPr/>
        </p:nvPicPr>
        <p:blipFill>
          <a:blip r:embed="rId5"/>
          <a:stretch>
            <a:fillRect/>
          </a:stretch>
        </p:blipFill>
        <p:spPr>
          <a:xfrm>
            <a:off x="2927193" y="2874548"/>
            <a:ext cx="260016" cy="130009"/>
          </a:xfrm>
          <a:prstGeom prst="rect">
            <a:avLst/>
          </a:prstGeom>
        </p:spPr>
      </p:pic>
      <p:pic>
        <p:nvPicPr>
          <p:cNvPr id="20" name="Picture 19">
            <a:extLst>
              <a:ext uri="{FF2B5EF4-FFF2-40B4-BE49-F238E27FC236}">
                <a16:creationId xmlns:a16="http://schemas.microsoft.com/office/drawing/2014/main" id="{1EA1C8D7-E5B1-F406-E91E-912A4203D5B9}"/>
              </a:ext>
            </a:extLst>
          </p:cNvPr>
          <p:cNvPicPr>
            <a:picLocks noChangeAspect="1"/>
          </p:cNvPicPr>
          <p:nvPr/>
        </p:nvPicPr>
        <p:blipFill>
          <a:blip r:embed="rId7"/>
          <a:stretch>
            <a:fillRect/>
          </a:stretch>
        </p:blipFill>
        <p:spPr>
          <a:xfrm>
            <a:off x="5425557" y="3029791"/>
            <a:ext cx="619643" cy="329882"/>
          </a:xfrm>
          <a:prstGeom prst="rect">
            <a:avLst/>
          </a:prstGeom>
        </p:spPr>
      </p:pic>
      <p:sp>
        <p:nvSpPr>
          <p:cNvPr id="24" name="TextBox 23">
            <a:extLst>
              <a:ext uri="{FF2B5EF4-FFF2-40B4-BE49-F238E27FC236}">
                <a16:creationId xmlns:a16="http://schemas.microsoft.com/office/drawing/2014/main" id="{9FD1F4BE-730B-F28C-F52E-0C5C1A27F505}"/>
              </a:ext>
            </a:extLst>
          </p:cNvPr>
          <p:cNvSpPr txBox="1"/>
          <p:nvPr/>
        </p:nvSpPr>
        <p:spPr>
          <a:xfrm>
            <a:off x="495017" y="4018547"/>
            <a:ext cx="3242125" cy="923330"/>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Where 𝛼 is the fine structure constant which squared is approximately:</a:t>
            </a:r>
          </a:p>
        </p:txBody>
      </p:sp>
      <p:pic>
        <p:nvPicPr>
          <p:cNvPr id="25" name="Picture 24">
            <a:extLst>
              <a:ext uri="{FF2B5EF4-FFF2-40B4-BE49-F238E27FC236}">
                <a16:creationId xmlns:a16="http://schemas.microsoft.com/office/drawing/2014/main" id="{540E4B47-1F20-8468-061C-BC1801008A46}"/>
              </a:ext>
            </a:extLst>
          </p:cNvPr>
          <p:cNvPicPr>
            <a:picLocks noChangeAspect="1"/>
          </p:cNvPicPr>
          <p:nvPr/>
        </p:nvPicPr>
        <p:blipFill>
          <a:blip r:embed="rId8"/>
          <a:stretch>
            <a:fillRect/>
          </a:stretch>
        </p:blipFill>
        <p:spPr>
          <a:xfrm>
            <a:off x="566152" y="5107796"/>
            <a:ext cx="2152650" cy="251016"/>
          </a:xfrm>
          <a:prstGeom prst="rect">
            <a:avLst/>
          </a:prstGeom>
        </p:spPr>
      </p:pic>
      <p:pic>
        <p:nvPicPr>
          <p:cNvPr id="4" name="Picture 3">
            <a:extLst>
              <a:ext uri="{FF2B5EF4-FFF2-40B4-BE49-F238E27FC236}">
                <a16:creationId xmlns:a16="http://schemas.microsoft.com/office/drawing/2014/main" id="{19B458E4-A3DE-4F01-4932-65F1AFC2A756}"/>
              </a:ext>
            </a:extLst>
          </p:cNvPr>
          <p:cNvPicPr>
            <a:picLocks noChangeAspect="1"/>
          </p:cNvPicPr>
          <p:nvPr/>
        </p:nvPicPr>
        <p:blipFill>
          <a:blip r:embed="rId9"/>
          <a:stretch>
            <a:fillRect/>
          </a:stretch>
        </p:blipFill>
        <p:spPr>
          <a:xfrm>
            <a:off x="1276700" y="2795007"/>
            <a:ext cx="190500" cy="209550"/>
          </a:xfrm>
          <a:prstGeom prst="rect">
            <a:avLst/>
          </a:prstGeom>
        </p:spPr>
      </p:pic>
      <p:pic>
        <p:nvPicPr>
          <p:cNvPr id="5" name="Picture 4">
            <a:extLst>
              <a:ext uri="{FF2B5EF4-FFF2-40B4-BE49-F238E27FC236}">
                <a16:creationId xmlns:a16="http://schemas.microsoft.com/office/drawing/2014/main" id="{753CDBB2-7967-5842-D610-9A05B4693045}"/>
              </a:ext>
            </a:extLst>
          </p:cNvPr>
          <p:cNvPicPr>
            <a:picLocks noChangeAspect="1"/>
          </p:cNvPicPr>
          <p:nvPr/>
        </p:nvPicPr>
        <p:blipFill>
          <a:blip r:embed="rId10"/>
          <a:stretch>
            <a:fillRect/>
          </a:stretch>
        </p:blipFill>
        <p:spPr>
          <a:xfrm>
            <a:off x="2123669" y="2766976"/>
            <a:ext cx="81051" cy="315672"/>
          </a:xfrm>
          <a:prstGeom prst="rect">
            <a:avLst/>
          </a:prstGeom>
        </p:spPr>
      </p:pic>
    </p:spTree>
    <p:extLst>
      <p:ext uri="{BB962C8B-B14F-4D97-AF65-F5344CB8AC3E}">
        <p14:creationId xmlns:p14="http://schemas.microsoft.com/office/powerpoint/2010/main" val="6815098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D8F401A-C416-6AA9-3558-B53AAA2D4CFC}"/>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4" name="Slide Number Placeholder 3">
            <a:extLst>
              <a:ext uri="{FF2B5EF4-FFF2-40B4-BE49-F238E27FC236}">
                <a16:creationId xmlns:a16="http://schemas.microsoft.com/office/drawing/2014/main" id="{EC49F634-9769-7191-2514-C19E2FB6C88A}"/>
              </a:ext>
            </a:extLst>
          </p:cNvPr>
          <p:cNvSpPr>
            <a:spLocks noGrp="1"/>
          </p:cNvSpPr>
          <p:nvPr>
            <p:ph type="sldNum" sz="quarter" idx="12"/>
          </p:nvPr>
        </p:nvSpPr>
        <p:spPr>
          <a:xfrm>
            <a:off x="11745532" y="6466155"/>
            <a:ext cx="446468" cy="365125"/>
          </a:xfrm>
        </p:spPr>
        <p:txBody>
          <a:bodyPr/>
          <a:lstStyle/>
          <a:p>
            <a:fld id="{3BDB0F0D-479C-40DB-80CC-0EBCDF2D95DD}" type="slidenum">
              <a:rPr lang="en-CA" sz="1600" b="1" smtClean="0">
                <a:solidFill>
                  <a:schemeClr val="tx1"/>
                </a:solidFill>
              </a:rPr>
              <a:t>23</a:t>
            </a:fld>
            <a:endParaRPr lang="en-CA" sz="1600" b="1" dirty="0">
              <a:solidFill>
                <a:schemeClr val="tx1"/>
              </a:solidFill>
            </a:endParaRPr>
          </a:p>
        </p:txBody>
      </p:sp>
      <p:sp>
        <p:nvSpPr>
          <p:cNvPr id="3" name="Rectangle 2">
            <a:extLst>
              <a:ext uri="{FF2B5EF4-FFF2-40B4-BE49-F238E27FC236}">
                <a16:creationId xmlns:a16="http://schemas.microsoft.com/office/drawing/2014/main" id="{D04BD519-9CC4-8DC6-3E50-2D7DFB5E93DD}"/>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7E71FE6-32E5-86E8-484B-8AE5755236BC}"/>
              </a:ext>
            </a:extLst>
          </p:cNvPr>
          <p:cNvSpPr>
            <a:spLocks noGrp="1"/>
          </p:cNvSpPr>
          <p:nvPr>
            <p:ph type="title"/>
          </p:nvPr>
        </p:nvSpPr>
        <p:spPr>
          <a:xfrm>
            <a:off x="-1" y="-141188"/>
            <a:ext cx="7197970"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Concluding Remarks</a:t>
            </a:r>
          </a:p>
        </p:txBody>
      </p:sp>
      <p:sp>
        <p:nvSpPr>
          <p:cNvPr id="5" name="Content Placeholder 4">
            <a:extLst>
              <a:ext uri="{FF2B5EF4-FFF2-40B4-BE49-F238E27FC236}">
                <a16:creationId xmlns:a16="http://schemas.microsoft.com/office/drawing/2014/main" id="{B493CDCD-511B-3342-2DF1-4DD9EC0FDEE2}"/>
              </a:ext>
            </a:extLst>
          </p:cNvPr>
          <p:cNvSpPr>
            <a:spLocks noGrp="1"/>
          </p:cNvSpPr>
          <p:nvPr>
            <p:ph idx="1"/>
          </p:nvPr>
        </p:nvSpPr>
        <p:spPr>
          <a:xfrm>
            <a:off x="175845" y="2819674"/>
            <a:ext cx="11840310" cy="3357288"/>
          </a:xfrm>
        </p:spPr>
        <p:txBody>
          <a:bodyPr>
            <a:normAutofit/>
          </a:bodyPr>
          <a:lstStyle/>
          <a:p>
            <a:endParaRPr lang="en-US" sz="2000" dirty="0"/>
          </a:p>
          <a:p>
            <a:pPr marL="0" indent="0">
              <a:buNone/>
            </a:pPr>
            <a:endParaRPr lang="en-US" sz="2000" dirty="0"/>
          </a:p>
        </p:txBody>
      </p:sp>
      <p:sp>
        <p:nvSpPr>
          <p:cNvPr id="7" name="TextBox 6">
            <a:extLst>
              <a:ext uri="{FF2B5EF4-FFF2-40B4-BE49-F238E27FC236}">
                <a16:creationId xmlns:a16="http://schemas.microsoft.com/office/drawing/2014/main" id="{F117B4C4-D560-FA15-1280-2EADDB8524A7}"/>
              </a:ext>
            </a:extLst>
          </p:cNvPr>
          <p:cNvSpPr txBox="1"/>
          <p:nvPr/>
        </p:nvSpPr>
        <p:spPr>
          <a:xfrm>
            <a:off x="175846" y="1246794"/>
            <a:ext cx="9847386" cy="707886"/>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CMU Serif Roman" panose="02000603000000000000" pitchFamily="2" charset="0"/>
                <a:ea typeface="CMU Serif Roman" panose="02000603000000000000" pitchFamily="2" charset="0"/>
                <a:cs typeface="CMU Serif Roman" panose="02000603000000000000" pitchFamily="2" charset="0"/>
              </a:rPr>
              <a:t>Our files are now publicly available on GitHub!</a:t>
            </a:r>
          </a:p>
          <a:p>
            <a:r>
              <a:rPr lang="en-US" sz="2000" dirty="0">
                <a:latin typeface="CMU Serif Roman" panose="02000603000000000000" pitchFamily="2" charset="0"/>
                <a:ea typeface="CMU Serif Roman" panose="02000603000000000000" pitchFamily="2" charset="0"/>
                <a:cs typeface="CMU Serif Roman" panose="02000603000000000000" pitchFamily="2" charset="0"/>
              </a:rPr>
              <a:t>	</a:t>
            </a:r>
            <a:r>
              <a:rPr lang="en-US" sz="2000" dirty="0">
                <a:latin typeface="CMU Serif Roman" panose="02000603000000000000" pitchFamily="2" charset="0"/>
                <a:ea typeface="CMU Serif Roman" panose="02000603000000000000" pitchFamily="2" charset="0"/>
                <a:cs typeface="CMU Serif Roman" panose="02000603000000000000" pitchFamily="2" charset="0"/>
                <a:hlinkClick r:id="rId2"/>
              </a:rPr>
              <a:t>https://github.com/Drake-Research-Group/dpol_public.git</a:t>
            </a:r>
            <a:endParaRPr lang="en-US" sz="2000" dirty="0">
              <a:latin typeface="CMU Serif Roman" panose="02000603000000000000" pitchFamily="2" charset="0"/>
              <a:ea typeface="CMU Serif Roman" panose="02000603000000000000" pitchFamily="2" charset="0"/>
              <a:cs typeface="CMU Serif Roman" panose="02000603000000000000" pitchFamily="2" charset="0"/>
            </a:endParaRPr>
          </a:p>
        </p:txBody>
      </p:sp>
      <p:pic>
        <p:nvPicPr>
          <p:cNvPr id="9" name="Picture 8" descr="A qr code with black dots&#10;&#10;Description automatically generated">
            <a:extLst>
              <a:ext uri="{FF2B5EF4-FFF2-40B4-BE49-F238E27FC236}">
                <a16:creationId xmlns:a16="http://schemas.microsoft.com/office/drawing/2014/main" id="{D5DC02FC-ED38-A38E-4088-B7A8E2F3FA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845" y="3589979"/>
            <a:ext cx="2626683" cy="2626683"/>
          </a:xfrm>
          <a:prstGeom prst="rect">
            <a:avLst/>
          </a:prstGeom>
        </p:spPr>
      </p:pic>
      <p:pic>
        <p:nvPicPr>
          <p:cNvPr id="1032" name="Picture 8" descr="github&quot; Icon - Download for free – Iconduck">
            <a:extLst>
              <a:ext uri="{FF2B5EF4-FFF2-40B4-BE49-F238E27FC236}">
                <a16:creationId xmlns:a16="http://schemas.microsoft.com/office/drawing/2014/main" id="{8C6B6B32-2FE2-35F9-CB3E-C86CB9AC842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094" t="17770" r="15161" b="18993"/>
          <a:stretch/>
        </p:blipFill>
        <p:spPr bwMode="auto">
          <a:xfrm>
            <a:off x="10105293" y="1031863"/>
            <a:ext cx="1992924" cy="180698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group of men standing in a row&#10;&#10;Description automatically generated">
            <a:extLst>
              <a:ext uri="{FF2B5EF4-FFF2-40B4-BE49-F238E27FC236}">
                <a16:creationId xmlns:a16="http://schemas.microsoft.com/office/drawing/2014/main" id="{B664AEDF-3686-B55E-6933-9A4DD90094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39355" y="3089550"/>
            <a:ext cx="4876800" cy="3238500"/>
          </a:xfrm>
          <a:prstGeom prst="rect">
            <a:avLst/>
          </a:prstGeom>
        </p:spPr>
      </p:pic>
    </p:spTree>
    <p:extLst>
      <p:ext uri="{BB962C8B-B14F-4D97-AF65-F5344CB8AC3E}">
        <p14:creationId xmlns:p14="http://schemas.microsoft.com/office/powerpoint/2010/main" val="3708905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5B5C92A-5F2D-AF7C-4C80-1B58249D284A}"/>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4" name="Slide Number Placeholder 3">
            <a:extLst>
              <a:ext uri="{FF2B5EF4-FFF2-40B4-BE49-F238E27FC236}">
                <a16:creationId xmlns:a16="http://schemas.microsoft.com/office/drawing/2014/main" id="{098B18AC-840C-6821-1126-79ACC8D2BA8C}"/>
              </a:ext>
            </a:extLst>
          </p:cNvPr>
          <p:cNvSpPr>
            <a:spLocks noGrp="1"/>
          </p:cNvSpPr>
          <p:nvPr>
            <p:ph type="sldNum" sz="quarter" idx="12"/>
          </p:nvPr>
        </p:nvSpPr>
        <p:spPr>
          <a:xfrm>
            <a:off x="11670030" y="6453088"/>
            <a:ext cx="521970" cy="365125"/>
          </a:xfrm>
        </p:spPr>
        <p:txBody>
          <a:bodyPr/>
          <a:lstStyle/>
          <a:p>
            <a:fld id="{3BDB0F0D-479C-40DB-80CC-0EBCDF2D95DD}" type="slidenum">
              <a:rPr lang="en-CA" sz="1600" b="1" smtClean="0">
                <a:solidFill>
                  <a:schemeClr val="tx1"/>
                </a:solidFill>
              </a:rPr>
              <a:t>3</a:t>
            </a:fld>
            <a:endParaRPr lang="en-CA" sz="1600" b="1" dirty="0">
              <a:solidFill>
                <a:schemeClr val="tx1"/>
              </a:solidFill>
            </a:endParaRPr>
          </a:p>
        </p:txBody>
      </p:sp>
      <p:sp>
        <p:nvSpPr>
          <p:cNvPr id="3" name="Rectangle 2">
            <a:extLst>
              <a:ext uri="{FF2B5EF4-FFF2-40B4-BE49-F238E27FC236}">
                <a16:creationId xmlns:a16="http://schemas.microsoft.com/office/drawing/2014/main" id="{D04BD519-9CC4-8DC6-3E50-2D7DFB5E93DD}"/>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7E71FE6-32E5-86E8-484B-8AE5755236BC}"/>
              </a:ext>
            </a:extLst>
          </p:cNvPr>
          <p:cNvSpPr>
            <a:spLocks noGrp="1"/>
          </p:cNvSpPr>
          <p:nvPr>
            <p:ph type="title"/>
          </p:nvPr>
        </p:nvSpPr>
        <p:spPr>
          <a:xfrm>
            <a:off x="-1" y="-141188"/>
            <a:ext cx="66026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Motivation for the project</a:t>
            </a:r>
          </a:p>
        </p:txBody>
      </p:sp>
      <p:sp>
        <p:nvSpPr>
          <p:cNvPr id="5" name="Content Placeholder 4">
            <a:extLst>
              <a:ext uri="{FF2B5EF4-FFF2-40B4-BE49-F238E27FC236}">
                <a16:creationId xmlns:a16="http://schemas.microsoft.com/office/drawing/2014/main" id="{B493CDCD-511B-3342-2DF1-4DD9EC0FDEE2}"/>
              </a:ext>
            </a:extLst>
          </p:cNvPr>
          <p:cNvSpPr>
            <a:spLocks noGrp="1"/>
          </p:cNvSpPr>
          <p:nvPr>
            <p:ph idx="1"/>
          </p:nvPr>
        </p:nvSpPr>
        <p:spPr>
          <a:xfrm>
            <a:off x="118493" y="1127890"/>
            <a:ext cx="5448791" cy="1120219"/>
          </a:xfrm>
        </p:spPr>
        <p:txBody>
          <a:bodyPr>
            <a:normAutofit/>
          </a:bodyPr>
          <a:lstStyle/>
          <a:p>
            <a:pPr>
              <a:buFontTx/>
              <a:buChar char="-"/>
            </a:pPr>
            <a:r>
              <a:rPr lang="en-US" dirty="0"/>
              <a:t>Magnetometer at Ann Arbor</a:t>
            </a:r>
          </a:p>
          <a:p>
            <a:pPr marL="0" indent="0">
              <a:buNone/>
            </a:pPr>
            <a:r>
              <a:rPr lang="en-US" dirty="0"/>
              <a:t>- Max Planck Heidelberg group</a:t>
            </a:r>
          </a:p>
        </p:txBody>
      </p:sp>
      <p:pic>
        <p:nvPicPr>
          <p:cNvPr id="7" name="Picture 6">
            <a:extLst>
              <a:ext uri="{FF2B5EF4-FFF2-40B4-BE49-F238E27FC236}">
                <a16:creationId xmlns:a16="http://schemas.microsoft.com/office/drawing/2014/main" id="{A5FCD006-F583-2757-1C54-5F962A7B12C0}"/>
              </a:ext>
            </a:extLst>
          </p:cNvPr>
          <p:cNvPicPr>
            <a:picLocks noChangeAspect="1"/>
          </p:cNvPicPr>
          <p:nvPr/>
        </p:nvPicPr>
        <p:blipFill>
          <a:blip r:embed="rId2"/>
          <a:stretch>
            <a:fillRect/>
          </a:stretch>
        </p:blipFill>
        <p:spPr>
          <a:xfrm>
            <a:off x="107373" y="2142580"/>
            <a:ext cx="6313716" cy="2180072"/>
          </a:xfrm>
          <a:prstGeom prst="rect">
            <a:avLst/>
          </a:prstGeom>
        </p:spPr>
      </p:pic>
      <p:sp>
        <p:nvSpPr>
          <p:cNvPr id="8" name="TextBox 7">
            <a:extLst>
              <a:ext uri="{FF2B5EF4-FFF2-40B4-BE49-F238E27FC236}">
                <a16:creationId xmlns:a16="http://schemas.microsoft.com/office/drawing/2014/main" id="{B7F16D00-FEDF-31F6-872E-81FAF652B459}"/>
              </a:ext>
            </a:extLst>
          </p:cNvPr>
          <p:cNvSpPr txBox="1"/>
          <p:nvPr/>
        </p:nvSpPr>
        <p:spPr>
          <a:xfrm>
            <a:off x="6528462" y="1097776"/>
            <a:ext cx="5448791" cy="4247317"/>
          </a:xfrm>
          <a:prstGeom prst="rect">
            <a:avLst/>
          </a:prstGeom>
          <a:noFill/>
        </p:spPr>
        <p:txBody>
          <a:bodyPr wrap="square" rtlCol="0">
            <a:sp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 Researchers in Ann Arbor, Michigan have constructed a magnetometer with </a:t>
            </a:r>
            <a:r>
              <a:rPr lang="en-CA" baseline="30000" dirty="0">
                <a:latin typeface="CMU Serif Roman" panose="02000603000000000000" pitchFamily="2" charset="0"/>
                <a:ea typeface="CMU Serif Roman" panose="02000603000000000000" pitchFamily="2" charset="0"/>
                <a:cs typeface="CMU Serif Roman" panose="02000603000000000000" pitchFamily="2" charset="0"/>
              </a:rPr>
              <a:t>3</a:t>
            </a:r>
            <a:r>
              <a:rPr lang="en-CA" dirty="0">
                <a:latin typeface="CMU Serif Roman" panose="02000603000000000000" pitchFamily="2" charset="0"/>
                <a:ea typeface="CMU Serif Roman" panose="02000603000000000000" pitchFamily="2" charset="0"/>
                <a:cs typeface="CMU Serif Roman" panose="02000603000000000000" pitchFamily="2" charset="0"/>
              </a:rPr>
              <a:t>He and used it for absolute calibration comparisons to two water-NMR magnetometers at 1.45 T. </a:t>
            </a:r>
          </a:p>
          <a:p>
            <a:endParaRPr lang="en-CA" dirty="0">
              <a:latin typeface="CMU Serif Roman" panose="02000603000000000000" pitchFamily="2" charset="0"/>
              <a:ea typeface="CMU Serif Roman" panose="02000603000000000000" pitchFamily="2" charset="0"/>
              <a:cs typeface="CMU Serif Roman" panose="02000603000000000000" pitchFamily="2" charset="0"/>
            </a:endParaRPr>
          </a:p>
          <a:p>
            <a:pPr marL="285750" indent="-285750">
              <a:buFontTx/>
              <a:buChar char="-"/>
            </a:pPr>
            <a:r>
              <a:rPr lang="en-CA" dirty="0">
                <a:latin typeface="CMU Serif Roman" panose="02000603000000000000" pitchFamily="2" charset="0"/>
                <a:ea typeface="CMU Serif Roman" panose="02000603000000000000" pitchFamily="2" charset="0"/>
                <a:cs typeface="CMU Serif Roman" panose="02000603000000000000" pitchFamily="2" charset="0"/>
              </a:rPr>
              <a:t>Are any corrections to the linearity of the two-state splitting due to some kind of mixing of higher order terms in the Zeeman effect? My work will provide insight on these effects and allow for further development of more precise measuring equipment.</a:t>
            </a:r>
          </a:p>
          <a:p>
            <a:pPr marL="285750" indent="-285750">
              <a:buFontTx/>
              <a:buChar char="-"/>
            </a:pPr>
            <a:endParaRPr lang="en-CA" dirty="0">
              <a:latin typeface="CMU Serif Roman" panose="02000603000000000000" pitchFamily="2" charset="0"/>
              <a:ea typeface="CMU Serif Roman" panose="02000603000000000000" pitchFamily="2" charset="0"/>
              <a:cs typeface="CMU Serif Roman" panose="02000603000000000000" pitchFamily="2" charset="0"/>
            </a:endParaRPr>
          </a:p>
          <a:p>
            <a:pPr marL="285750" indent="-285750">
              <a:buFontTx/>
              <a:buChar char="-"/>
            </a:pPr>
            <a:r>
              <a:rPr lang="en-CA" dirty="0">
                <a:latin typeface="CMU Serif Roman" panose="02000603000000000000" pitchFamily="2" charset="0"/>
                <a:ea typeface="CMU Serif Roman" panose="02000603000000000000" pitchFamily="2" charset="0"/>
                <a:cs typeface="CMU Serif Roman" panose="02000603000000000000" pitchFamily="2" charset="0"/>
              </a:rPr>
              <a:t>The effect is electronic, not nuclear. The nuclear effect is suppressed by a factor of </a:t>
            </a:r>
          </a:p>
          <a:p>
            <a:endParaRPr lang="en-CA" dirty="0">
              <a:latin typeface="CMU Serif Roman" panose="02000603000000000000" pitchFamily="2" charset="0"/>
              <a:ea typeface="CMU Serif Roman" panose="02000603000000000000" pitchFamily="2" charset="0"/>
              <a:cs typeface="CMU Serif Roman" panose="02000603000000000000" pitchFamily="2" charset="0"/>
            </a:endParaRPr>
          </a:p>
        </p:txBody>
      </p:sp>
      <p:sp>
        <p:nvSpPr>
          <p:cNvPr id="10" name="TextBox 9">
            <a:extLst>
              <a:ext uri="{FF2B5EF4-FFF2-40B4-BE49-F238E27FC236}">
                <a16:creationId xmlns:a16="http://schemas.microsoft.com/office/drawing/2014/main" id="{8C743492-DB00-29DB-438C-6CC141DECC9D}"/>
              </a:ext>
            </a:extLst>
          </p:cNvPr>
          <p:cNvSpPr txBox="1"/>
          <p:nvPr/>
        </p:nvSpPr>
        <p:spPr>
          <a:xfrm>
            <a:off x="467834" y="4887580"/>
            <a:ext cx="11202196" cy="1477328"/>
          </a:xfrm>
          <a:prstGeom prst="rect">
            <a:avLst/>
          </a:prstGeom>
          <a:noFill/>
        </p:spPr>
        <p:txBody>
          <a:bodyPr wrap="square" rtlCol="0">
            <a:spAutoFit/>
          </a:bodyPr>
          <a:lstStyle/>
          <a:p>
            <a:endParaRPr lang="en-CA" dirty="0">
              <a:latin typeface="CMU Serif Roman" panose="02000603000000000000" pitchFamily="2" charset="0"/>
              <a:ea typeface="CMU Serif Roman" panose="02000603000000000000" pitchFamily="2" charset="0"/>
              <a:cs typeface="CMU Serif Roman" panose="02000603000000000000" pitchFamily="2" charset="0"/>
            </a:endParaRPr>
          </a:p>
          <a:p>
            <a:r>
              <a:rPr lang="en-CA" dirty="0">
                <a:latin typeface="CMU Serif Roman" panose="02000603000000000000" pitchFamily="2" charset="0"/>
                <a:ea typeface="CMU Serif Roman" panose="02000603000000000000" pitchFamily="2" charset="0"/>
                <a:cs typeface="CMU Serif Roman" panose="02000603000000000000" pitchFamily="2" charset="0"/>
              </a:rPr>
              <a:t>- Klaus Blaum's Max Planck Heidelberg group is conducting an experiment on a self-calibrated measurement of the helion magnetic moment. They are using a </a:t>
            </a:r>
            <a:r>
              <a:rPr lang="en-CA" baseline="30000" dirty="0">
                <a:latin typeface="CMU Serif Roman" panose="02000603000000000000" pitchFamily="2" charset="0"/>
                <a:ea typeface="CMU Serif Roman" panose="02000603000000000000" pitchFamily="2" charset="0"/>
                <a:cs typeface="CMU Serif Roman" panose="02000603000000000000" pitchFamily="2" charset="0"/>
              </a:rPr>
              <a:t>3</a:t>
            </a:r>
            <a:r>
              <a:rPr lang="en-CA" dirty="0">
                <a:latin typeface="CMU Serif Roman" panose="02000603000000000000" pitchFamily="2" charset="0"/>
                <a:ea typeface="CMU Serif Roman" panose="02000603000000000000" pitchFamily="2" charset="0"/>
                <a:cs typeface="CMU Serif Roman" panose="02000603000000000000" pitchFamily="2" charset="0"/>
              </a:rPr>
              <a:t>He</a:t>
            </a:r>
            <a:r>
              <a:rPr lang="en-CA" baseline="30000" dirty="0">
                <a:latin typeface="CMU Serif Roman" panose="02000603000000000000" pitchFamily="2" charset="0"/>
                <a:ea typeface="CMU Serif Roman" panose="02000603000000000000" pitchFamily="2" charset="0"/>
                <a:cs typeface="CMU Serif Roman" panose="02000603000000000000" pitchFamily="2" charset="0"/>
              </a:rPr>
              <a:t>+</a:t>
            </a:r>
            <a:r>
              <a:rPr lang="en-CA" dirty="0">
                <a:latin typeface="CMU Serif Roman" panose="02000603000000000000" pitchFamily="2" charset="0"/>
                <a:ea typeface="CMU Serif Roman" panose="02000603000000000000" pitchFamily="2" charset="0"/>
                <a:cs typeface="CMU Serif Roman" panose="02000603000000000000" pitchFamily="2" charset="0"/>
              </a:rPr>
              <a:t> magnetometer to make their measurements. Our work along with the work at Ann Arbor, Michigan will help them tune their equipment and aid in the search of new physics! </a:t>
            </a:r>
          </a:p>
        </p:txBody>
      </p:sp>
      <p:pic>
        <p:nvPicPr>
          <p:cNvPr id="9" name="Picture 8">
            <a:extLst>
              <a:ext uri="{FF2B5EF4-FFF2-40B4-BE49-F238E27FC236}">
                <a16:creationId xmlns:a16="http://schemas.microsoft.com/office/drawing/2014/main" id="{15324E83-6DE8-AB6B-E5AE-DA934934E943}"/>
              </a:ext>
            </a:extLst>
          </p:cNvPr>
          <p:cNvPicPr>
            <a:picLocks noChangeAspect="1"/>
          </p:cNvPicPr>
          <p:nvPr/>
        </p:nvPicPr>
        <p:blipFill>
          <a:blip r:embed="rId3"/>
          <a:stretch>
            <a:fillRect/>
          </a:stretch>
        </p:blipFill>
        <p:spPr>
          <a:xfrm>
            <a:off x="1381790" y="4237097"/>
            <a:ext cx="3764882" cy="660506"/>
          </a:xfrm>
          <a:prstGeom prst="rect">
            <a:avLst/>
          </a:prstGeom>
        </p:spPr>
      </p:pic>
      <p:pic>
        <p:nvPicPr>
          <p:cNvPr id="13" name="Picture 12">
            <a:extLst>
              <a:ext uri="{FF2B5EF4-FFF2-40B4-BE49-F238E27FC236}">
                <a16:creationId xmlns:a16="http://schemas.microsoft.com/office/drawing/2014/main" id="{FD5A9A40-66CE-F6CB-4D73-2B20C1263722}"/>
              </a:ext>
            </a:extLst>
          </p:cNvPr>
          <p:cNvPicPr>
            <a:picLocks noChangeAspect="1"/>
          </p:cNvPicPr>
          <p:nvPr/>
        </p:nvPicPr>
        <p:blipFill>
          <a:blip r:embed="rId4"/>
          <a:stretch>
            <a:fillRect/>
          </a:stretch>
        </p:blipFill>
        <p:spPr>
          <a:xfrm>
            <a:off x="10425609" y="4761185"/>
            <a:ext cx="810675" cy="325822"/>
          </a:xfrm>
          <a:prstGeom prst="rect">
            <a:avLst/>
          </a:prstGeom>
        </p:spPr>
      </p:pic>
    </p:spTree>
    <p:extLst>
      <p:ext uri="{BB962C8B-B14F-4D97-AF65-F5344CB8AC3E}">
        <p14:creationId xmlns:p14="http://schemas.microsoft.com/office/powerpoint/2010/main" val="3694654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500" fill="hold"/>
                                        <p:tgtEl>
                                          <p:spTgt spid="10"/>
                                        </p:tgtEl>
                                        <p:attrNameLst>
                                          <p:attrName>ppt_x</p:attrName>
                                        </p:attrNameLst>
                                      </p:cBhvr>
                                      <p:tavLst>
                                        <p:tav tm="0">
                                          <p:val>
                                            <p:strVal val="#ppt_x"/>
                                          </p:val>
                                        </p:tav>
                                        <p:tav tm="100000">
                                          <p:val>
                                            <p:strVal val="#ppt_x"/>
                                          </p:val>
                                        </p:tav>
                                      </p:tavLst>
                                    </p:anim>
                                    <p:anim calcmode="lin" valueType="num">
                                      <p:cBhvr additive="base">
                                        <p:cTn id="1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4A9DFF-9FB3-E47E-00F1-D766C13D1DFF}"/>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52B911D-8841-3EF1-9DB6-43B5A6848280}"/>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1CA5936F-AA81-4CC3-A0AA-8220ACE50F37}"/>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4</a:t>
            </a:fld>
            <a:endParaRPr lang="en-CA" sz="1600" b="1" dirty="0">
              <a:solidFill>
                <a:schemeClr val="tx1"/>
              </a:solidFill>
            </a:endParaRPr>
          </a:p>
        </p:txBody>
      </p:sp>
      <p:sp>
        <p:nvSpPr>
          <p:cNvPr id="3" name="Rectangle 2">
            <a:extLst>
              <a:ext uri="{FF2B5EF4-FFF2-40B4-BE49-F238E27FC236}">
                <a16:creationId xmlns:a16="http://schemas.microsoft.com/office/drawing/2014/main" id="{E25DA613-847A-E32E-ADBC-B404BF1952A6}"/>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A0558C9-319F-6E51-2C69-88AB3C06BFAA}"/>
              </a:ext>
            </a:extLst>
          </p:cNvPr>
          <p:cNvSpPr>
            <a:spLocks noGrp="1"/>
          </p:cNvSpPr>
          <p:nvPr>
            <p:ph type="title"/>
          </p:nvPr>
        </p:nvSpPr>
        <p:spPr>
          <a:xfrm>
            <a:off x="-1" y="-141188"/>
            <a:ext cx="716082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What is the Zeeman effect?</a:t>
            </a:r>
          </a:p>
        </p:txBody>
      </p:sp>
      <p:sp>
        <p:nvSpPr>
          <p:cNvPr id="10" name="TextBox 9">
            <a:extLst>
              <a:ext uri="{FF2B5EF4-FFF2-40B4-BE49-F238E27FC236}">
                <a16:creationId xmlns:a16="http://schemas.microsoft.com/office/drawing/2014/main" id="{9FB4650A-4E8D-DE31-69C8-E67546717662}"/>
              </a:ext>
            </a:extLst>
          </p:cNvPr>
          <p:cNvSpPr txBox="1"/>
          <p:nvPr/>
        </p:nvSpPr>
        <p:spPr>
          <a:xfrm>
            <a:off x="91440" y="1184375"/>
            <a:ext cx="11212830" cy="646331"/>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When an atom is placed into an external magnetic field, its energy levels are shifted. The shifting of these Energy levels in known as the Zeeman effect and is dictated by the magnetic quantum number.</a:t>
            </a:r>
          </a:p>
        </p:txBody>
      </p:sp>
      <p:sp>
        <p:nvSpPr>
          <p:cNvPr id="11" name="TextBox 10">
            <a:extLst>
              <a:ext uri="{FF2B5EF4-FFF2-40B4-BE49-F238E27FC236}">
                <a16:creationId xmlns:a16="http://schemas.microsoft.com/office/drawing/2014/main" id="{DC448290-56C2-1A6C-7CF5-B93F47216B5D}"/>
              </a:ext>
            </a:extLst>
          </p:cNvPr>
          <p:cNvSpPr txBox="1"/>
          <p:nvPr/>
        </p:nvSpPr>
        <p:spPr>
          <a:xfrm>
            <a:off x="119684" y="2103120"/>
            <a:ext cx="9709709" cy="1477328"/>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 effect can be derived using the canonical momentum</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Where      is the new term that accounts for the momentum from an external magnetic field.</a:t>
            </a:r>
          </a:p>
        </p:txBody>
      </p:sp>
      <p:pic>
        <p:nvPicPr>
          <p:cNvPr id="13" name="Picture 12">
            <a:extLst>
              <a:ext uri="{FF2B5EF4-FFF2-40B4-BE49-F238E27FC236}">
                <a16:creationId xmlns:a16="http://schemas.microsoft.com/office/drawing/2014/main" id="{89415474-433A-C257-ADEB-F7F67B106D4D}"/>
              </a:ext>
            </a:extLst>
          </p:cNvPr>
          <p:cNvPicPr>
            <a:picLocks noChangeAspect="1"/>
          </p:cNvPicPr>
          <p:nvPr/>
        </p:nvPicPr>
        <p:blipFill>
          <a:blip r:embed="rId3"/>
          <a:stretch>
            <a:fillRect/>
          </a:stretch>
        </p:blipFill>
        <p:spPr>
          <a:xfrm>
            <a:off x="4380230" y="2625984"/>
            <a:ext cx="3037840" cy="400697"/>
          </a:xfrm>
          <a:prstGeom prst="rect">
            <a:avLst/>
          </a:prstGeom>
        </p:spPr>
      </p:pic>
      <p:pic>
        <p:nvPicPr>
          <p:cNvPr id="17" name="Picture 16">
            <a:extLst>
              <a:ext uri="{FF2B5EF4-FFF2-40B4-BE49-F238E27FC236}">
                <a16:creationId xmlns:a16="http://schemas.microsoft.com/office/drawing/2014/main" id="{350763DF-86C5-6F2C-4C8E-F685DA694185}"/>
              </a:ext>
            </a:extLst>
          </p:cNvPr>
          <p:cNvPicPr>
            <a:picLocks noChangeAspect="1"/>
          </p:cNvPicPr>
          <p:nvPr/>
        </p:nvPicPr>
        <p:blipFill>
          <a:blip r:embed="rId4"/>
          <a:stretch>
            <a:fillRect/>
          </a:stretch>
        </p:blipFill>
        <p:spPr>
          <a:xfrm>
            <a:off x="963930" y="3234690"/>
            <a:ext cx="287193" cy="229754"/>
          </a:xfrm>
          <a:prstGeom prst="rect">
            <a:avLst/>
          </a:prstGeom>
        </p:spPr>
      </p:pic>
      <p:sp>
        <p:nvSpPr>
          <p:cNvPr id="19" name="TextBox 18">
            <a:extLst>
              <a:ext uri="{FF2B5EF4-FFF2-40B4-BE49-F238E27FC236}">
                <a16:creationId xmlns:a16="http://schemas.microsoft.com/office/drawing/2014/main" id="{910BA841-F2EF-046D-6F45-D644416B7928}"/>
              </a:ext>
            </a:extLst>
          </p:cNvPr>
          <p:cNvSpPr txBox="1"/>
          <p:nvPr/>
        </p:nvSpPr>
        <p:spPr>
          <a:xfrm>
            <a:off x="119684" y="3668196"/>
            <a:ext cx="11950396" cy="646331"/>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 canonical momentum can be translated into its quantum mechanical operator analogue and used in the Hamiltonian to show the energy splitting from the Zeeman effect.</a:t>
            </a:r>
          </a:p>
        </p:txBody>
      </p:sp>
      <p:pic>
        <p:nvPicPr>
          <p:cNvPr id="20" name="Picture 19">
            <a:extLst>
              <a:ext uri="{FF2B5EF4-FFF2-40B4-BE49-F238E27FC236}">
                <a16:creationId xmlns:a16="http://schemas.microsoft.com/office/drawing/2014/main" id="{842D2714-DD49-2CD0-618D-8D7D3ECE706C}"/>
              </a:ext>
            </a:extLst>
          </p:cNvPr>
          <p:cNvPicPr>
            <a:picLocks noChangeAspect="1"/>
          </p:cNvPicPr>
          <p:nvPr/>
        </p:nvPicPr>
        <p:blipFill>
          <a:blip r:embed="rId5"/>
          <a:stretch>
            <a:fillRect/>
          </a:stretch>
        </p:blipFill>
        <p:spPr>
          <a:xfrm>
            <a:off x="3372553" y="4690534"/>
            <a:ext cx="5446893" cy="1102572"/>
          </a:xfrm>
          <a:prstGeom prst="rect">
            <a:avLst/>
          </a:prstGeom>
        </p:spPr>
      </p:pic>
    </p:spTree>
    <p:extLst>
      <p:ext uri="{BB962C8B-B14F-4D97-AF65-F5344CB8AC3E}">
        <p14:creationId xmlns:p14="http://schemas.microsoft.com/office/powerpoint/2010/main" val="2019268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4548AB-B3F8-972E-A490-BA809C64C576}"/>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E47D6715-59CB-5E17-D8CB-E657B0E01C94}"/>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FECDBD86-A0AC-CFF5-D244-F965068643CC}"/>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5</a:t>
            </a:fld>
            <a:endParaRPr lang="en-CA" sz="1600" b="1" dirty="0">
              <a:solidFill>
                <a:schemeClr val="tx1"/>
              </a:solidFill>
            </a:endParaRPr>
          </a:p>
        </p:txBody>
      </p:sp>
      <p:sp>
        <p:nvSpPr>
          <p:cNvPr id="3" name="Rectangle 2">
            <a:extLst>
              <a:ext uri="{FF2B5EF4-FFF2-40B4-BE49-F238E27FC236}">
                <a16:creationId xmlns:a16="http://schemas.microsoft.com/office/drawing/2014/main" id="{BD342E35-73E1-4B6E-8B21-F1881B07D982}"/>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BF3E171-D824-5857-B709-EAD0C734FBD1}"/>
              </a:ext>
            </a:extLst>
          </p:cNvPr>
          <p:cNvSpPr>
            <a:spLocks noGrp="1"/>
          </p:cNvSpPr>
          <p:nvPr>
            <p:ph type="title"/>
          </p:nvPr>
        </p:nvSpPr>
        <p:spPr>
          <a:xfrm>
            <a:off x="-1" y="-141188"/>
            <a:ext cx="716082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What is the Zeeman effect?</a:t>
            </a:r>
          </a:p>
        </p:txBody>
      </p:sp>
      <p:pic>
        <p:nvPicPr>
          <p:cNvPr id="20" name="Picture 19">
            <a:extLst>
              <a:ext uri="{FF2B5EF4-FFF2-40B4-BE49-F238E27FC236}">
                <a16:creationId xmlns:a16="http://schemas.microsoft.com/office/drawing/2014/main" id="{EC8F7429-23C0-CC92-DDB8-D1E74B44F932}"/>
              </a:ext>
            </a:extLst>
          </p:cNvPr>
          <p:cNvPicPr>
            <a:picLocks noChangeAspect="1"/>
          </p:cNvPicPr>
          <p:nvPr/>
        </p:nvPicPr>
        <p:blipFill>
          <a:blip r:embed="rId3"/>
          <a:stretch>
            <a:fillRect/>
          </a:stretch>
        </p:blipFill>
        <p:spPr>
          <a:xfrm>
            <a:off x="266981" y="1184375"/>
            <a:ext cx="5036539" cy="1019507"/>
          </a:xfrm>
          <a:prstGeom prst="rect">
            <a:avLst/>
          </a:prstGeom>
        </p:spPr>
      </p:pic>
      <p:sp>
        <p:nvSpPr>
          <p:cNvPr id="4" name="TextBox 3">
            <a:extLst>
              <a:ext uri="{FF2B5EF4-FFF2-40B4-BE49-F238E27FC236}">
                <a16:creationId xmlns:a16="http://schemas.microsoft.com/office/drawing/2014/main" id="{AB1D058F-A834-2129-66CF-BA3C44B17459}"/>
              </a:ext>
            </a:extLst>
          </p:cNvPr>
          <p:cNvSpPr txBox="1"/>
          <p:nvPr/>
        </p:nvSpPr>
        <p:spPr>
          <a:xfrm>
            <a:off x="129821" y="2345068"/>
            <a:ext cx="6008376"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Expanding the expression leads to a 3 term Hamiltonian</a:t>
            </a:r>
          </a:p>
        </p:txBody>
      </p:sp>
      <p:pic>
        <p:nvPicPr>
          <p:cNvPr id="9" name="Picture 8">
            <a:extLst>
              <a:ext uri="{FF2B5EF4-FFF2-40B4-BE49-F238E27FC236}">
                <a16:creationId xmlns:a16="http://schemas.microsoft.com/office/drawing/2014/main" id="{A09BB469-F3A1-46ED-59CB-7540BA904E34}"/>
              </a:ext>
            </a:extLst>
          </p:cNvPr>
          <p:cNvPicPr>
            <a:picLocks noChangeAspect="1"/>
          </p:cNvPicPr>
          <p:nvPr/>
        </p:nvPicPr>
        <p:blipFill>
          <a:blip r:embed="rId4"/>
          <a:stretch>
            <a:fillRect/>
          </a:stretch>
        </p:blipFill>
        <p:spPr>
          <a:xfrm>
            <a:off x="2690141" y="4021651"/>
            <a:ext cx="5871216" cy="746575"/>
          </a:xfrm>
          <a:prstGeom prst="rect">
            <a:avLst/>
          </a:prstGeom>
        </p:spPr>
      </p:pic>
      <p:cxnSp>
        <p:nvCxnSpPr>
          <p:cNvPr id="14" name="Straight Arrow Connector 13">
            <a:extLst>
              <a:ext uri="{FF2B5EF4-FFF2-40B4-BE49-F238E27FC236}">
                <a16:creationId xmlns:a16="http://schemas.microsoft.com/office/drawing/2014/main" id="{A854AD88-0C38-C9EF-CDFE-D33831976E08}"/>
              </a:ext>
            </a:extLst>
          </p:cNvPr>
          <p:cNvCxnSpPr/>
          <p:nvPr/>
        </p:nvCxnSpPr>
        <p:spPr>
          <a:xfrm flipV="1">
            <a:off x="2785250" y="4686300"/>
            <a:ext cx="1089520" cy="74295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575B829B-9D1F-6B42-6C51-9943B3992A24}"/>
              </a:ext>
            </a:extLst>
          </p:cNvPr>
          <p:cNvCxnSpPr/>
          <p:nvPr/>
        </p:nvCxnSpPr>
        <p:spPr>
          <a:xfrm flipH="1">
            <a:off x="7543800" y="2994660"/>
            <a:ext cx="1383030" cy="9372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DB1B9900-88ED-A4C9-BF8C-2A68481488D7}"/>
              </a:ext>
            </a:extLst>
          </p:cNvPr>
          <p:cNvCxnSpPr/>
          <p:nvPr/>
        </p:nvCxnSpPr>
        <p:spPr>
          <a:xfrm flipH="1" flipV="1">
            <a:off x="5772150" y="4768226"/>
            <a:ext cx="1474470" cy="66102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7D11F4F7-D013-5F63-EB60-B54D69DF2870}"/>
              </a:ext>
            </a:extLst>
          </p:cNvPr>
          <p:cNvCxnSpPr>
            <a:cxnSpLocks/>
          </p:cNvCxnSpPr>
          <p:nvPr/>
        </p:nvCxnSpPr>
        <p:spPr>
          <a:xfrm>
            <a:off x="4297680" y="3509173"/>
            <a:ext cx="880110" cy="60562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07700ACC-5B2A-C464-0FB9-079D444EAF7C}"/>
              </a:ext>
            </a:extLst>
          </p:cNvPr>
          <p:cNvSpPr txBox="1"/>
          <p:nvPr/>
        </p:nvSpPr>
        <p:spPr>
          <a:xfrm>
            <a:off x="7875270" y="2529734"/>
            <a:ext cx="3082895"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 quadratic Zeeman effect</a:t>
            </a:r>
          </a:p>
        </p:txBody>
      </p:sp>
      <p:sp>
        <p:nvSpPr>
          <p:cNvPr id="27" name="TextBox 26">
            <a:extLst>
              <a:ext uri="{FF2B5EF4-FFF2-40B4-BE49-F238E27FC236}">
                <a16:creationId xmlns:a16="http://schemas.microsoft.com/office/drawing/2014/main" id="{124466E1-EA80-1D1A-C7D5-752F8FABF27D}"/>
              </a:ext>
            </a:extLst>
          </p:cNvPr>
          <p:cNvSpPr txBox="1"/>
          <p:nvPr/>
        </p:nvSpPr>
        <p:spPr>
          <a:xfrm>
            <a:off x="6061710" y="5593747"/>
            <a:ext cx="3413114"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Part of the linear Zeeman effect</a:t>
            </a:r>
          </a:p>
        </p:txBody>
      </p:sp>
      <p:pic>
        <p:nvPicPr>
          <p:cNvPr id="29" name="Picture 28">
            <a:extLst>
              <a:ext uri="{FF2B5EF4-FFF2-40B4-BE49-F238E27FC236}">
                <a16:creationId xmlns:a16="http://schemas.microsoft.com/office/drawing/2014/main" id="{2882EAC2-72A1-15A1-9F25-5ACB12409161}"/>
              </a:ext>
            </a:extLst>
          </p:cNvPr>
          <p:cNvPicPr>
            <a:picLocks noChangeAspect="1"/>
          </p:cNvPicPr>
          <p:nvPr/>
        </p:nvPicPr>
        <p:blipFill>
          <a:blip r:embed="rId5"/>
          <a:stretch>
            <a:fillRect/>
          </a:stretch>
        </p:blipFill>
        <p:spPr>
          <a:xfrm>
            <a:off x="1138201" y="5593747"/>
            <a:ext cx="3103880" cy="594638"/>
          </a:xfrm>
          <a:prstGeom prst="rect">
            <a:avLst/>
          </a:prstGeom>
        </p:spPr>
      </p:pic>
      <p:pic>
        <p:nvPicPr>
          <p:cNvPr id="30" name="Picture 29">
            <a:extLst>
              <a:ext uri="{FF2B5EF4-FFF2-40B4-BE49-F238E27FC236}">
                <a16:creationId xmlns:a16="http://schemas.microsoft.com/office/drawing/2014/main" id="{1CE35538-BE15-3259-7FAA-73578A0F4958}"/>
              </a:ext>
            </a:extLst>
          </p:cNvPr>
          <p:cNvPicPr>
            <a:picLocks noChangeAspect="1"/>
          </p:cNvPicPr>
          <p:nvPr/>
        </p:nvPicPr>
        <p:blipFill>
          <a:blip r:embed="rId6"/>
          <a:stretch>
            <a:fillRect/>
          </a:stretch>
        </p:blipFill>
        <p:spPr>
          <a:xfrm>
            <a:off x="3436621" y="2848781"/>
            <a:ext cx="1403699" cy="511846"/>
          </a:xfrm>
          <a:prstGeom prst="rect">
            <a:avLst/>
          </a:prstGeom>
        </p:spPr>
      </p:pic>
    </p:spTree>
    <p:extLst>
      <p:ext uri="{BB962C8B-B14F-4D97-AF65-F5344CB8AC3E}">
        <p14:creationId xmlns:p14="http://schemas.microsoft.com/office/powerpoint/2010/main" val="23756550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ABE70-C407-54D4-84AA-331EEE039637}"/>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06A2EF6A-505E-AA99-08F1-4C4C49F0C4A5}"/>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92ED7F3A-9DF1-0399-26AC-150B7CC903A7}"/>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6</a:t>
            </a:fld>
            <a:endParaRPr lang="en-CA" sz="1600" b="1" dirty="0">
              <a:solidFill>
                <a:schemeClr val="tx1"/>
              </a:solidFill>
            </a:endParaRPr>
          </a:p>
        </p:txBody>
      </p:sp>
      <p:sp>
        <p:nvSpPr>
          <p:cNvPr id="3" name="Rectangle 2">
            <a:extLst>
              <a:ext uri="{FF2B5EF4-FFF2-40B4-BE49-F238E27FC236}">
                <a16:creationId xmlns:a16="http://schemas.microsoft.com/office/drawing/2014/main" id="{201168D3-C7C3-7480-C88A-A8561BAA8BD1}"/>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6762079-AC51-649A-6652-CBBAE14C4110}"/>
              </a:ext>
            </a:extLst>
          </p:cNvPr>
          <p:cNvSpPr>
            <a:spLocks noGrp="1"/>
          </p:cNvSpPr>
          <p:nvPr>
            <p:ph type="title"/>
          </p:nvPr>
        </p:nvSpPr>
        <p:spPr>
          <a:xfrm>
            <a:off x="-1" y="-141188"/>
            <a:ext cx="716082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Not the whole story:</a:t>
            </a:r>
          </a:p>
        </p:txBody>
      </p:sp>
      <p:sp>
        <p:nvSpPr>
          <p:cNvPr id="5" name="TextBox 4">
            <a:extLst>
              <a:ext uri="{FF2B5EF4-FFF2-40B4-BE49-F238E27FC236}">
                <a16:creationId xmlns:a16="http://schemas.microsoft.com/office/drawing/2014/main" id="{DFEC3E62-3F8C-9191-AD1C-8BCED5687ADF}"/>
              </a:ext>
            </a:extLst>
          </p:cNvPr>
          <p:cNvSpPr txBox="1"/>
          <p:nvPr/>
        </p:nvSpPr>
        <p:spPr>
          <a:xfrm>
            <a:off x="125730" y="1140897"/>
            <a:ext cx="11830050" cy="646331"/>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There is one more effect which scales proportional to the magnetic field strength that contributes to the overall linear Zeeman effect. The Spin interaction</a:t>
            </a:r>
          </a:p>
        </p:txBody>
      </p:sp>
      <p:pic>
        <p:nvPicPr>
          <p:cNvPr id="7" name="Picture 6">
            <a:extLst>
              <a:ext uri="{FF2B5EF4-FFF2-40B4-BE49-F238E27FC236}">
                <a16:creationId xmlns:a16="http://schemas.microsoft.com/office/drawing/2014/main" id="{9601D8F9-6A22-3EE6-0087-5DBF6C6C9B3A}"/>
              </a:ext>
            </a:extLst>
          </p:cNvPr>
          <p:cNvPicPr>
            <a:picLocks noChangeAspect="1"/>
          </p:cNvPicPr>
          <p:nvPr/>
        </p:nvPicPr>
        <p:blipFill>
          <a:blip r:embed="rId3"/>
          <a:stretch>
            <a:fillRect/>
          </a:stretch>
        </p:blipFill>
        <p:spPr>
          <a:xfrm>
            <a:off x="3864610" y="1968274"/>
            <a:ext cx="2776220" cy="671666"/>
          </a:xfrm>
          <a:prstGeom prst="rect">
            <a:avLst/>
          </a:prstGeom>
        </p:spPr>
      </p:pic>
      <p:sp>
        <p:nvSpPr>
          <p:cNvPr id="10" name="TextBox 9">
            <a:extLst>
              <a:ext uri="{FF2B5EF4-FFF2-40B4-BE49-F238E27FC236}">
                <a16:creationId xmlns:a16="http://schemas.microsoft.com/office/drawing/2014/main" id="{4D2ECB2F-B84B-5538-403C-7588500B5381}"/>
              </a:ext>
            </a:extLst>
          </p:cNvPr>
          <p:cNvSpPr txBox="1"/>
          <p:nvPr/>
        </p:nvSpPr>
        <p:spPr>
          <a:xfrm>
            <a:off x="125730" y="2950994"/>
            <a:ext cx="11694227"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Combining this with the previously derived Hamiltonian and using                        , the linear Zeeman effect is </a:t>
            </a:r>
          </a:p>
        </p:txBody>
      </p:sp>
      <p:pic>
        <p:nvPicPr>
          <p:cNvPr id="11" name="Picture 10">
            <a:extLst>
              <a:ext uri="{FF2B5EF4-FFF2-40B4-BE49-F238E27FC236}">
                <a16:creationId xmlns:a16="http://schemas.microsoft.com/office/drawing/2014/main" id="{4DB2F39C-5DCF-747D-1A27-CD687A540547}"/>
              </a:ext>
            </a:extLst>
          </p:cNvPr>
          <p:cNvPicPr>
            <a:picLocks noChangeAspect="1"/>
          </p:cNvPicPr>
          <p:nvPr/>
        </p:nvPicPr>
        <p:blipFill>
          <a:blip r:embed="rId4"/>
          <a:stretch>
            <a:fillRect/>
          </a:stretch>
        </p:blipFill>
        <p:spPr>
          <a:xfrm>
            <a:off x="7160820" y="2937284"/>
            <a:ext cx="1545387" cy="472202"/>
          </a:xfrm>
          <a:prstGeom prst="rect">
            <a:avLst/>
          </a:prstGeom>
        </p:spPr>
      </p:pic>
      <p:pic>
        <p:nvPicPr>
          <p:cNvPr id="12" name="Picture 11">
            <a:extLst>
              <a:ext uri="{FF2B5EF4-FFF2-40B4-BE49-F238E27FC236}">
                <a16:creationId xmlns:a16="http://schemas.microsoft.com/office/drawing/2014/main" id="{7BB4DD92-8F6B-4DFE-1672-9D7FE003F258}"/>
              </a:ext>
            </a:extLst>
          </p:cNvPr>
          <p:cNvPicPr>
            <a:picLocks noChangeAspect="1"/>
          </p:cNvPicPr>
          <p:nvPr/>
        </p:nvPicPr>
        <p:blipFill>
          <a:blip r:embed="rId5"/>
          <a:stretch>
            <a:fillRect/>
          </a:stretch>
        </p:blipFill>
        <p:spPr>
          <a:xfrm>
            <a:off x="4048844" y="3685103"/>
            <a:ext cx="4094311" cy="554952"/>
          </a:xfrm>
          <a:prstGeom prst="rect">
            <a:avLst/>
          </a:prstGeom>
        </p:spPr>
      </p:pic>
      <p:pic>
        <p:nvPicPr>
          <p:cNvPr id="13" name="Picture 12">
            <a:extLst>
              <a:ext uri="{FF2B5EF4-FFF2-40B4-BE49-F238E27FC236}">
                <a16:creationId xmlns:a16="http://schemas.microsoft.com/office/drawing/2014/main" id="{206C85B7-038E-F166-CD05-171510CBB915}"/>
              </a:ext>
            </a:extLst>
          </p:cNvPr>
          <p:cNvPicPr>
            <a:picLocks noChangeAspect="1"/>
          </p:cNvPicPr>
          <p:nvPr/>
        </p:nvPicPr>
        <p:blipFill rotWithShape="1">
          <a:blip r:embed="rId6"/>
          <a:srcRect l="18653" t="3230" r="37347" b="63604"/>
          <a:stretch/>
        </p:blipFill>
        <p:spPr>
          <a:xfrm>
            <a:off x="125730" y="3306506"/>
            <a:ext cx="3398103" cy="3314818"/>
          </a:xfrm>
          <a:prstGeom prst="rect">
            <a:avLst/>
          </a:prstGeom>
        </p:spPr>
      </p:pic>
      <p:sp>
        <p:nvSpPr>
          <p:cNvPr id="17" name="TextBox 16">
            <a:extLst>
              <a:ext uri="{FF2B5EF4-FFF2-40B4-BE49-F238E27FC236}">
                <a16:creationId xmlns:a16="http://schemas.microsoft.com/office/drawing/2014/main" id="{EA730330-CAAB-1A0E-161E-3C60BC5906B0}"/>
              </a:ext>
            </a:extLst>
          </p:cNvPr>
          <p:cNvSpPr txBox="1"/>
          <p:nvPr/>
        </p:nvSpPr>
        <p:spPr>
          <a:xfrm>
            <a:off x="3864610" y="4604832"/>
            <a:ext cx="6856364" cy="369332"/>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Which has solutions dependent on the magnetic quantum number</a:t>
            </a:r>
          </a:p>
        </p:txBody>
      </p:sp>
      <p:pic>
        <p:nvPicPr>
          <p:cNvPr id="19" name="Picture 18">
            <a:extLst>
              <a:ext uri="{FF2B5EF4-FFF2-40B4-BE49-F238E27FC236}">
                <a16:creationId xmlns:a16="http://schemas.microsoft.com/office/drawing/2014/main" id="{92575608-E04C-BF4D-F1D7-1C9C43B9A723}"/>
              </a:ext>
            </a:extLst>
          </p:cNvPr>
          <p:cNvPicPr>
            <a:picLocks noChangeAspect="1"/>
          </p:cNvPicPr>
          <p:nvPr/>
        </p:nvPicPr>
        <p:blipFill>
          <a:blip r:embed="rId7"/>
          <a:stretch>
            <a:fillRect/>
          </a:stretch>
        </p:blipFill>
        <p:spPr>
          <a:xfrm>
            <a:off x="4048844" y="5095888"/>
            <a:ext cx="6158146" cy="799067"/>
          </a:xfrm>
          <a:prstGeom prst="rect">
            <a:avLst/>
          </a:prstGeom>
        </p:spPr>
      </p:pic>
    </p:spTree>
    <p:extLst>
      <p:ext uri="{BB962C8B-B14F-4D97-AF65-F5344CB8AC3E}">
        <p14:creationId xmlns:p14="http://schemas.microsoft.com/office/powerpoint/2010/main" val="3215610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E96DBF-09F3-A8C3-D32E-3B4B2BE1E8AE}"/>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C1C7929D-247E-91E8-E86A-DA861A6D6ED0}"/>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80978BC1-D4C3-5164-0DB3-49ECE188E4D7}"/>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7</a:t>
            </a:fld>
            <a:endParaRPr lang="en-CA" sz="1600" b="1" dirty="0">
              <a:solidFill>
                <a:schemeClr val="tx1"/>
              </a:solidFill>
            </a:endParaRPr>
          </a:p>
        </p:txBody>
      </p:sp>
      <p:sp>
        <p:nvSpPr>
          <p:cNvPr id="3" name="Rectangle 2">
            <a:extLst>
              <a:ext uri="{FF2B5EF4-FFF2-40B4-BE49-F238E27FC236}">
                <a16:creationId xmlns:a16="http://schemas.microsoft.com/office/drawing/2014/main" id="{86A9CE31-E6C0-A9F8-AB18-59BE9A621939}"/>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F8B6A0-2DD6-77D5-C876-6D640E0904D8}"/>
              </a:ext>
            </a:extLst>
          </p:cNvPr>
          <p:cNvSpPr>
            <a:spLocks noGrp="1"/>
          </p:cNvSpPr>
          <p:nvPr>
            <p:ph type="title"/>
          </p:nvPr>
        </p:nvSpPr>
        <p:spPr>
          <a:xfrm>
            <a:off x="-2" y="-141188"/>
            <a:ext cx="7898131"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Applications to Magnetometry</a:t>
            </a:r>
          </a:p>
        </p:txBody>
      </p:sp>
      <p:pic>
        <p:nvPicPr>
          <p:cNvPr id="4" name="Picture 3">
            <a:extLst>
              <a:ext uri="{FF2B5EF4-FFF2-40B4-BE49-F238E27FC236}">
                <a16:creationId xmlns:a16="http://schemas.microsoft.com/office/drawing/2014/main" id="{5916198B-E62A-B681-28DD-3C644B9E0358}"/>
              </a:ext>
            </a:extLst>
          </p:cNvPr>
          <p:cNvPicPr>
            <a:picLocks noChangeAspect="1"/>
          </p:cNvPicPr>
          <p:nvPr/>
        </p:nvPicPr>
        <p:blipFill rotWithShape="1">
          <a:blip r:embed="rId3"/>
          <a:srcRect l="18653" t="3230" r="37347" b="63604"/>
          <a:stretch/>
        </p:blipFill>
        <p:spPr>
          <a:xfrm>
            <a:off x="-2" y="2539330"/>
            <a:ext cx="4278059" cy="4173207"/>
          </a:xfrm>
          <a:prstGeom prst="rect">
            <a:avLst/>
          </a:prstGeom>
        </p:spPr>
      </p:pic>
      <p:sp>
        <p:nvSpPr>
          <p:cNvPr id="10" name="TextBox 9">
            <a:extLst>
              <a:ext uri="{FF2B5EF4-FFF2-40B4-BE49-F238E27FC236}">
                <a16:creationId xmlns:a16="http://schemas.microsoft.com/office/drawing/2014/main" id="{9C403DE7-3615-4643-C89E-5BD55E76584C}"/>
              </a:ext>
            </a:extLst>
          </p:cNvPr>
          <p:cNvSpPr txBox="1"/>
          <p:nvPr/>
        </p:nvSpPr>
        <p:spPr>
          <a:xfrm>
            <a:off x="274320" y="1164093"/>
            <a:ext cx="8701421" cy="2031325"/>
          </a:xfrm>
          <a:prstGeom prst="rect">
            <a:avLst/>
          </a:prstGeom>
          <a:noFill/>
        </p:spPr>
        <p:txBody>
          <a:bodyPr wrap="non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Magnetometry deals with</a:t>
            </a:r>
            <a:r>
              <a:rPr lang="en-US" dirty="0">
                <a:latin typeface="CMU Serif Roman" panose="02000603000000000000" pitchFamily="2" charset="0"/>
                <a:ea typeface="CMU Serif Roman" panose="02000603000000000000" pitchFamily="2" charset="0"/>
                <a:cs typeface="CMU Serif Roman" panose="02000603000000000000" pitchFamily="2" charset="0"/>
              </a:rPr>
              <a:t> the measurement of magnetic </a:t>
            </a:r>
            <a:r>
              <a:rPr lang="en-US" dirty="0">
                <a:latin typeface="CMU Serif Roman" panose="02000603000000000000" pitchFamily="2" charset="0"/>
                <a:ea typeface="CMU Serif Roman" panose="02000603000000000000" pitchFamily="2" charset="0"/>
                <a:cs typeface="CMU Serif Roman" panose="02000603000000000000" pitchFamily="2" charset="0"/>
              </a:rPr>
              <a:t>fields. It has applications in</a:t>
            </a:r>
          </a:p>
          <a:p>
            <a:pPr marL="285750" indent="-285750">
              <a:buFontTx/>
              <a:buChar char="-"/>
            </a:pPr>
            <a:r>
              <a:rPr lang="en-US" dirty="0">
                <a:latin typeface="CMU Serif Roman" panose="02000603000000000000" pitchFamily="2" charset="0"/>
                <a:ea typeface="CMU Serif Roman" panose="02000603000000000000" pitchFamily="2" charset="0"/>
                <a:cs typeface="CMU Serif Roman" panose="02000603000000000000" pitchFamily="2" charset="0"/>
              </a:rPr>
              <a:t>Archaeology</a:t>
            </a:r>
          </a:p>
          <a:p>
            <a:pPr marL="285750" indent="-285750">
              <a:buFontTx/>
              <a:buChar char="-"/>
            </a:pPr>
            <a:r>
              <a:rPr lang="en-US" dirty="0">
                <a:latin typeface="CMU Serif Roman" panose="02000603000000000000" pitchFamily="2" charset="0"/>
                <a:ea typeface="CMU Serif Roman" panose="02000603000000000000" pitchFamily="2" charset="0"/>
                <a:cs typeface="CMU Serif Roman" panose="02000603000000000000" pitchFamily="2" charset="0"/>
              </a:rPr>
              <a:t>Geophysics </a:t>
            </a:r>
          </a:p>
          <a:p>
            <a:pPr marL="285750" indent="-285750">
              <a:buFontTx/>
              <a:buChar char="-"/>
            </a:pPr>
            <a:r>
              <a:rPr lang="en-US" dirty="0">
                <a:latin typeface="CMU Serif Roman" panose="02000603000000000000" pitchFamily="2" charset="0"/>
                <a:ea typeface="CMU Serif Roman" panose="02000603000000000000" pitchFamily="2" charset="0"/>
                <a:cs typeface="CMU Serif Roman" panose="02000603000000000000" pitchFamily="2" charset="0"/>
              </a:rPr>
              <a:t>Medical </a:t>
            </a:r>
            <a:r>
              <a:rPr lang="en-US" dirty="0">
                <a:latin typeface="CMU Serif Roman" panose="02000603000000000000" pitchFamily="2" charset="0"/>
                <a:ea typeface="CMU Serif Roman" panose="02000603000000000000" pitchFamily="2" charset="0"/>
                <a:cs typeface="CMU Serif Roman" panose="02000603000000000000" pitchFamily="2" charset="0"/>
              </a:rPr>
              <a:t>Imaging (MRI)</a:t>
            </a:r>
          </a:p>
          <a:p>
            <a:pPr marL="285750" indent="-285750">
              <a:buFontTx/>
              <a:buChar char="-"/>
            </a:pPr>
            <a:endParaRPr lang="en-US" dirty="0"/>
          </a:p>
          <a:p>
            <a:pPr marL="285750" indent="-285750">
              <a:buFontTx/>
              <a:buChar char="-"/>
            </a:pPr>
            <a:endParaRPr lang="en-US" dirty="0"/>
          </a:p>
          <a:p>
            <a:endParaRPr lang="en-US" dirty="0"/>
          </a:p>
        </p:txBody>
      </p:sp>
      <p:sp>
        <p:nvSpPr>
          <p:cNvPr id="11" name="TextBox 10">
            <a:extLst>
              <a:ext uri="{FF2B5EF4-FFF2-40B4-BE49-F238E27FC236}">
                <a16:creationId xmlns:a16="http://schemas.microsoft.com/office/drawing/2014/main" id="{95EC15AB-F4C2-6DE9-B953-D61027185619}"/>
              </a:ext>
            </a:extLst>
          </p:cNvPr>
          <p:cNvSpPr txBox="1"/>
          <p:nvPr/>
        </p:nvSpPr>
        <p:spPr>
          <a:xfrm>
            <a:off x="4832744" y="2539330"/>
            <a:ext cx="6899910" cy="3139321"/>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Magnetometers assume a linear relationship between the magnetic field strength and frequency difference between split spectral lines.</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The linear relationship is used in practice for important equations such as the Larmor equation, which is especially important in MRI.</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Many high-precision magnetometers assume a linear relationship between frequency and magnetic field, which means that all corrections discussed in this work serve as methods of eliminating sources of uncertainty from high-precision measurements!</a:t>
            </a:r>
          </a:p>
        </p:txBody>
      </p:sp>
    </p:spTree>
    <p:extLst>
      <p:ext uri="{BB962C8B-B14F-4D97-AF65-F5344CB8AC3E}">
        <p14:creationId xmlns:p14="http://schemas.microsoft.com/office/powerpoint/2010/main" val="1317319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D8631D-BF3F-CFFD-160C-6EBC92CF135D}"/>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90FCF9BF-60CD-CF8D-9BEE-B19269BB5469}"/>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269A888E-CB6E-77C1-5BF7-E724AA2E8665}"/>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8</a:t>
            </a:fld>
            <a:endParaRPr lang="en-CA" sz="1600" b="1" dirty="0">
              <a:solidFill>
                <a:schemeClr val="tx1"/>
              </a:solidFill>
            </a:endParaRPr>
          </a:p>
        </p:txBody>
      </p:sp>
      <p:sp>
        <p:nvSpPr>
          <p:cNvPr id="3" name="Rectangle 2">
            <a:extLst>
              <a:ext uri="{FF2B5EF4-FFF2-40B4-BE49-F238E27FC236}">
                <a16:creationId xmlns:a16="http://schemas.microsoft.com/office/drawing/2014/main" id="{D8A0190C-1C62-64C4-AC91-146CD6B7C209}"/>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AA3C4F8-EA92-232A-1EA8-2D4A676D62BB}"/>
              </a:ext>
            </a:extLst>
          </p:cNvPr>
          <p:cNvSpPr>
            <a:spLocks noGrp="1"/>
          </p:cNvSpPr>
          <p:nvPr>
            <p:ph type="title"/>
          </p:nvPr>
        </p:nvSpPr>
        <p:spPr>
          <a:xfrm>
            <a:off x="-2" y="-141188"/>
            <a:ext cx="1113282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What about the quadratic Zeeman effect?</a:t>
            </a:r>
          </a:p>
        </p:txBody>
      </p:sp>
      <p:sp>
        <p:nvSpPr>
          <p:cNvPr id="7" name="Rectangle 6">
            <a:extLst>
              <a:ext uri="{FF2B5EF4-FFF2-40B4-BE49-F238E27FC236}">
                <a16:creationId xmlns:a16="http://schemas.microsoft.com/office/drawing/2014/main" id="{E9C4975D-2362-3EE1-7F24-179E66083CB9}"/>
              </a:ext>
            </a:extLst>
          </p:cNvPr>
          <p:cNvSpPr/>
          <p:nvPr/>
        </p:nvSpPr>
        <p:spPr>
          <a:xfrm>
            <a:off x="4638507" y="1356284"/>
            <a:ext cx="2089432" cy="898910"/>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2DE3C4A-606A-5B12-9560-8E4CA3AE8EE3}"/>
              </a:ext>
            </a:extLst>
          </p:cNvPr>
          <p:cNvPicPr>
            <a:picLocks noChangeAspect="1"/>
          </p:cNvPicPr>
          <p:nvPr/>
        </p:nvPicPr>
        <p:blipFill>
          <a:blip r:embed="rId3"/>
          <a:stretch>
            <a:fillRect/>
          </a:stretch>
        </p:blipFill>
        <p:spPr>
          <a:xfrm>
            <a:off x="8351160" y="1356284"/>
            <a:ext cx="3048864" cy="726347"/>
          </a:xfrm>
          <a:prstGeom prst="rect">
            <a:avLst/>
          </a:prstGeom>
        </p:spPr>
      </p:pic>
      <p:cxnSp>
        <p:nvCxnSpPr>
          <p:cNvPr id="13" name="Straight Arrow Connector 12">
            <a:extLst>
              <a:ext uri="{FF2B5EF4-FFF2-40B4-BE49-F238E27FC236}">
                <a16:creationId xmlns:a16="http://schemas.microsoft.com/office/drawing/2014/main" id="{86F44A7F-CB2D-4C2B-B82A-A0F5B7313322}"/>
              </a:ext>
            </a:extLst>
          </p:cNvPr>
          <p:cNvCxnSpPr>
            <a:cxnSpLocks/>
          </p:cNvCxnSpPr>
          <p:nvPr/>
        </p:nvCxnSpPr>
        <p:spPr>
          <a:xfrm>
            <a:off x="6878602" y="1765178"/>
            <a:ext cx="136240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4C308BF1-F6A0-DDC9-EC91-3511DAE122B8}"/>
                  </a:ext>
                </a:extLst>
              </p:cNvPr>
              <p:cNvSpPr txBox="1"/>
              <p:nvPr/>
            </p:nvSpPr>
            <p:spPr>
              <a:xfrm>
                <a:off x="171450" y="2623436"/>
                <a:ext cx="6707152" cy="2031325"/>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 Quadratic Zeeman effect is only dependent on the expectation value of </a:t>
                </a:r>
                <a14:m>
                  <m:oMath xmlns:m="http://schemas.openxmlformats.org/officeDocument/2006/math">
                    <m:sSup>
                      <m:sSupPr>
                        <m:ctrlPr>
                          <a:rPr lang="en-CA" b="0" i="1" smtClean="0">
                            <a:latin typeface="Cambria Math" panose="02040503050406030204" pitchFamily="18" charset="0"/>
                          </a:rPr>
                        </m:ctrlPr>
                      </m:sSupPr>
                      <m:e>
                        <m:r>
                          <a:rPr lang="en-CA" b="0" i="1" smtClean="0">
                            <a:latin typeface="Cambria Math" panose="02040503050406030204" pitchFamily="18" charset="0"/>
                          </a:rPr>
                          <m:t>𝑥</m:t>
                        </m:r>
                      </m:e>
                      <m:sup>
                        <m:r>
                          <a:rPr lang="en-CA" b="0" i="1" smtClean="0">
                            <a:latin typeface="Cambria Math" panose="02040503050406030204" pitchFamily="18" charset="0"/>
                          </a:rPr>
                          <m:t>2</m:t>
                        </m:r>
                      </m:sup>
                    </m:sSup>
                    <m:r>
                      <a:rPr lang="en-CA" b="0" i="1" smtClean="0">
                        <a:latin typeface="Cambria Math" panose="02040503050406030204" pitchFamily="18" charset="0"/>
                      </a:rPr>
                      <m:t>+</m:t>
                    </m:r>
                    <m:sSup>
                      <m:sSupPr>
                        <m:ctrlPr>
                          <a:rPr lang="en-CA" b="0" i="1" smtClean="0">
                            <a:latin typeface="Cambria Math" panose="02040503050406030204" pitchFamily="18" charset="0"/>
                          </a:rPr>
                        </m:ctrlPr>
                      </m:sSupPr>
                      <m:e>
                        <m:r>
                          <a:rPr lang="en-CA" b="0" i="1" smtClean="0">
                            <a:latin typeface="Cambria Math" panose="02040503050406030204" pitchFamily="18" charset="0"/>
                          </a:rPr>
                          <m:t>𝑦</m:t>
                        </m:r>
                      </m:e>
                      <m:sup>
                        <m:r>
                          <a:rPr lang="en-CA" b="0" i="1" smtClean="0">
                            <a:latin typeface="Cambria Math" panose="02040503050406030204" pitchFamily="18" charset="0"/>
                          </a:rPr>
                          <m:t>2</m:t>
                        </m:r>
                      </m:sup>
                    </m:sSup>
                  </m:oMath>
                </a14:m>
                <a:r>
                  <a:rPr lang="en-US" dirty="0">
                    <a:latin typeface="CMU Serif Roman" panose="02000603000000000000" pitchFamily="2" charset="0"/>
                    <a:ea typeface="CMU Serif Roman" panose="02000603000000000000" pitchFamily="2" charset="0"/>
                    <a:cs typeface="CMU Serif Roman" panose="02000603000000000000" pitchFamily="2" charset="0"/>
                  </a:rPr>
                  <a:t> and thus has no dependance on magnetic quantum number. This means there is no additional energy splitting!</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The difference in energy remains unchanged, but the energy is linearly shifted upwards or downwards proportional to </a:t>
                </a:r>
              </a:p>
            </p:txBody>
          </p:sp>
        </mc:Choice>
        <mc:Fallback>
          <p:sp>
            <p:nvSpPr>
              <p:cNvPr id="14" name="TextBox 13">
                <a:extLst>
                  <a:ext uri="{FF2B5EF4-FFF2-40B4-BE49-F238E27FC236}">
                    <a16:creationId xmlns:a16="http://schemas.microsoft.com/office/drawing/2014/main" id="{4C308BF1-F6A0-DDC9-EC91-3511DAE122B8}"/>
                  </a:ext>
                </a:extLst>
              </p:cNvPr>
              <p:cNvSpPr txBox="1">
                <a:spLocks noRot="1" noChangeAspect="1" noMove="1" noResize="1" noEditPoints="1" noAdjustHandles="1" noChangeArrowheads="1" noChangeShapeType="1" noTextEdit="1"/>
              </p:cNvSpPr>
              <p:nvPr/>
            </p:nvSpPr>
            <p:spPr>
              <a:xfrm>
                <a:off x="171450" y="2623436"/>
                <a:ext cx="6707152" cy="2031325"/>
              </a:xfrm>
              <a:prstGeom prst="rect">
                <a:avLst/>
              </a:prstGeom>
              <a:blipFill>
                <a:blip r:embed="rId4"/>
                <a:stretch>
                  <a:fillRect l="-756" t="-1242" b="-4348"/>
                </a:stretch>
              </a:blipFill>
            </p:spPr>
            <p:txBody>
              <a:bodyPr/>
              <a:lstStyle/>
              <a:p>
                <a:r>
                  <a:rPr lang="en-US">
                    <a:noFill/>
                  </a:rPr>
                  <a:t> </a:t>
                </a:r>
              </a:p>
            </p:txBody>
          </p:sp>
        </mc:Fallback>
      </mc:AlternateContent>
      <p:pic>
        <p:nvPicPr>
          <p:cNvPr id="15" name="Picture 14">
            <a:extLst>
              <a:ext uri="{FF2B5EF4-FFF2-40B4-BE49-F238E27FC236}">
                <a16:creationId xmlns:a16="http://schemas.microsoft.com/office/drawing/2014/main" id="{35834E6A-AE9B-E0D0-B57A-A9F053793382}"/>
              </a:ext>
            </a:extLst>
          </p:cNvPr>
          <p:cNvPicPr>
            <a:picLocks noChangeAspect="1"/>
          </p:cNvPicPr>
          <p:nvPr/>
        </p:nvPicPr>
        <p:blipFill>
          <a:blip r:embed="rId5"/>
          <a:stretch>
            <a:fillRect/>
          </a:stretch>
        </p:blipFill>
        <p:spPr>
          <a:xfrm>
            <a:off x="229673" y="1416316"/>
            <a:ext cx="6443189" cy="697724"/>
          </a:xfrm>
          <a:prstGeom prst="rect">
            <a:avLst/>
          </a:prstGeom>
        </p:spPr>
      </p:pic>
      <p:pic>
        <p:nvPicPr>
          <p:cNvPr id="19" name="Picture 18">
            <a:extLst>
              <a:ext uri="{FF2B5EF4-FFF2-40B4-BE49-F238E27FC236}">
                <a16:creationId xmlns:a16="http://schemas.microsoft.com/office/drawing/2014/main" id="{E05A0CFC-244A-AB6C-5882-3D80ABC39B27}"/>
              </a:ext>
            </a:extLst>
          </p:cNvPr>
          <p:cNvPicPr>
            <a:picLocks noChangeAspect="1"/>
          </p:cNvPicPr>
          <p:nvPr/>
        </p:nvPicPr>
        <p:blipFill>
          <a:blip r:embed="rId6"/>
          <a:stretch>
            <a:fillRect/>
          </a:stretch>
        </p:blipFill>
        <p:spPr>
          <a:xfrm rot="16200000">
            <a:off x="7403311" y="1522245"/>
            <a:ext cx="4298683" cy="5563002"/>
          </a:xfrm>
          <a:prstGeom prst="rect">
            <a:avLst/>
          </a:prstGeom>
        </p:spPr>
      </p:pic>
      <p:pic>
        <p:nvPicPr>
          <p:cNvPr id="21" name="Picture 20">
            <a:extLst>
              <a:ext uri="{FF2B5EF4-FFF2-40B4-BE49-F238E27FC236}">
                <a16:creationId xmlns:a16="http://schemas.microsoft.com/office/drawing/2014/main" id="{7BEB4954-8D60-1000-74CF-ACFCC06B84E3}"/>
              </a:ext>
            </a:extLst>
          </p:cNvPr>
          <p:cNvPicPr>
            <a:picLocks noChangeAspect="1"/>
          </p:cNvPicPr>
          <p:nvPr/>
        </p:nvPicPr>
        <p:blipFill>
          <a:blip r:embed="rId7"/>
          <a:stretch>
            <a:fillRect/>
          </a:stretch>
        </p:blipFill>
        <p:spPr>
          <a:xfrm>
            <a:off x="5804867" y="4332261"/>
            <a:ext cx="260350" cy="203200"/>
          </a:xfrm>
          <a:prstGeom prst="rect">
            <a:avLst/>
          </a:prstGeom>
        </p:spPr>
      </p:pic>
      <p:sp>
        <p:nvSpPr>
          <p:cNvPr id="22" name="TextBox 21">
            <a:extLst>
              <a:ext uri="{FF2B5EF4-FFF2-40B4-BE49-F238E27FC236}">
                <a16:creationId xmlns:a16="http://schemas.microsoft.com/office/drawing/2014/main" id="{326B497E-5D33-9D35-6517-6AFC99310D62}"/>
              </a:ext>
            </a:extLst>
          </p:cNvPr>
          <p:cNvSpPr txBox="1"/>
          <p:nvPr/>
        </p:nvSpPr>
        <p:spPr>
          <a:xfrm>
            <a:off x="171450" y="4984926"/>
            <a:ext cx="6707152" cy="646331"/>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The effect is still significant and plays a role in the higher order effects discussed later.</a:t>
            </a:r>
          </a:p>
        </p:txBody>
      </p:sp>
    </p:spTree>
    <p:extLst>
      <p:ext uri="{BB962C8B-B14F-4D97-AF65-F5344CB8AC3E}">
        <p14:creationId xmlns:p14="http://schemas.microsoft.com/office/powerpoint/2010/main" val="42786444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3279A8-4521-E617-F60F-61F2FCA1FF75}"/>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86FD850B-F307-3549-9801-F0F655BC33CD}"/>
              </a:ext>
            </a:extLst>
          </p:cNvPr>
          <p:cNvSpPr/>
          <p:nvPr/>
        </p:nvSpPr>
        <p:spPr>
          <a:xfrm>
            <a:off x="0" y="6439437"/>
            <a:ext cx="12192000" cy="418563"/>
          </a:xfrm>
          <a:prstGeom prst="rect">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Calculating the Zeeman effect beyond first order in </a:t>
            </a:r>
            <a:r>
              <a:rPr lang="en-CA" sz="1600" b="1" baseline="30000"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3</a:t>
            </a:r>
            <a:r>
              <a:rPr lang="en-CA" sz="1600" b="1" dirty="0">
                <a:solidFill>
                  <a:schemeClr val="tx1"/>
                </a:solidFill>
                <a:latin typeface="CMU Serif Roman" panose="02000603000000000000" pitchFamily="2" charset="0"/>
                <a:ea typeface="CMU Serif Roman" panose="02000603000000000000" pitchFamily="2" charset="0"/>
                <a:cs typeface="CMU Serif Roman" panose="02000603000000000000" pitchFamily="2" charset="0"/>
              </a:rPr>
              <a:t>He | Evan M.R. Petrimoulx, University of Windsor</a:t>
            </a:r>
            <a:endParaRPr lang="en-US" sz="1600" b="1" dirty="0">
              <a:solidFill>
                <a:schemeClr val="tx1"/>
              </a:solidFill>
            </a:endParaRPr>
          </a:p>
        </p:txBody>
      </p:sp>
      <p:sp>
        <p:nvSpPr>
          <p:cNvPr id="6" name="Slide Number Placeholder 5">
            <a:extLst>
              <a:ext uri="{FF2B5EF4-FFF2-40B4-BE49-F238E27FC236}">
                <a16:creationId xmlns:a16="http://schemas.microsoft.com/office/drawing/2014/main" id="{30130AF6-FE43-B549-FED4-CE68F8CD7AF0}"/>
              </a:ext>
            </a:extLst>
          </p:cNvPr>
          <p:cNvSpPr>
            <a:spLocks noGrp="1"/>
          </p:cNvSpPr>
          <p:nvPr>
            <p:ph type="sldNum" sz="quarter" idx="12"/>
          </p:nvPr>
        </p:nvSpPr>
        <p:spPr>
          <a:xfrm>
            <a:off x="11732654" y="6453088"/>
            <a:ext cx="459346" cy="365125"/>
          </a:xfrm>
        </p:spPr>
        <p:txBody>
          <a:bodyPr/>
          <a:lstStyle/>
          <a:p>
            <a:fld id="{3BDB0F0D-479C-40DB-80CC-0EBCDF2D95DD}" type="slidenum">
              <a:rPr lang="en-CA" sz="1600" b="1" smtClean="0">
                <a:solidFill>
                  <a:schemeClr val="tx1"/>
                </a:solidFill>
              </a:rPr>
              <a:t>9</a:t>
            </a:fld>
            <a:endParaRPr lang="en-CA" sz="1600" b="1" dirty="0">
              <a:solidFill>
                <a:schemeClr val="tx1"/>
              </a:solidFill>
            </a:endParaRPr>
          </a:p>
        </p:txBody>
      </p:sp>
      <p:sp>
        <p:nvSpPr>
          <p:cNvPr id="3" name="Rectangle 2">
            <a:extLst>
              <a:ext uri="{FF2B5EF4-FFF2-40B4-BE49-F238E27FC236}">
                <a16:creationId xmlns:a16="http://schemas.microsoft.com/office/drawing/2014/main" id="{E45D756F-A8D4-E151-4FE5-8675D822B317}"/>
              </a:ext>
            </a:extLst>
          </p:cNvPr>
          <p:cNvSpPr/>
          <p:nvPr/>
        </p:nvSpPr>
        <p:spPr>
          <a:xfrm>
            <a:off x="0" y="0"/>
            <a:ext cx="12192000" cy="1043189"/>
          </a:xfrm>
          <a:prstGeom prst="rect">
            <a:avLst/>
          </a:prstGeom>
          <a:solidFill>
            <a:srgbClr val="00B0F0"/>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3C0E0CB-A8A3-23C1-9F23-F503CB6BC3F3}"/>
              </a:ext>
            </a:extLst>
          </p:cNvPr>
          <p:cNvSpPr>
            <a:spLocks noGrp="1"/>
          </p:cNvSpPr>
          <p:nvPr>
            <p:ph type="title"/>
          </p:nvPr>
        </p:nvSpPr>
        <p:spPr>
          <a:xfrm>
            <a:off x="-2" y="-141188"/>
            <a:ext cx="11269982" cy="1325563"/>
          </a:xfrm>
        </p:spPr>
        <p:txBody>
          <a:bodyPr>
            <a:norm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The magnetic dipole moment operator</a:t>
            </a:r>
          </a:p>
        </p:txBody>
      </p:sp>
      <p:sp>
        <p:nvSpPr>
          <p:cNvPr id="5" name="TextBox 4">
            <a:extLst>
              <a:ext uri="{FF2B5EF4-FFF2-40B4-BE49-F238E27FC236}">
                <a16:creationId xmlns:a16="http://schemas.microsoft.com/office/drawing/2014/main" id="{471DDB9D-71E4-622E-91AD-5A8E10F10D52}"/>
              </a:ext>
            </a:extLst>
          </p:cNvPr>
          <p:cNvSpPr txBox="1"/>
          <p:nvPr/>
        </p:nvSpPr>
        <p:spPr>
          <a:xfrm>
            <a:off x="111293" y="1184375"/>
            <a:ext cx="11836066" cy="646331"/>
          </a:xfrm>
          <a:prstGeom prst="rect">
            <a:avLst/>
          </a:prstGeom>
          <a:noFill/>
        </p:spPr>
        <p:txBody>
          <a:bodyPr wrap="square">
            <a:sp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The magnetic dipole moment operator represents the interaction of a magnetic dipole moment with an external magnetic field. It is described via the following equation:</a:t>
            </a:r>
          </a:p>
        </p:txBody>
      </p:sp>
      <p:sp>
        <p:nvSpPr>
          <p:cNvPr id="9" name="TextBox 8">
            <a:extLst>
              <a:ext uri="{FF2B5EF4-FFF2-40B4-BE49-F238E27FC236}">
                <a16:creationId xmlns:a16="http://schemas.microsoft.com/office/drawing/2014/main" id="{BDD99689-1E5A-3901-5E33-3BDDD58FFFDF}"/>
              </a:ext>
            </a:extLst>
          </p:cNvPr>
          <p:cNvSpPr txBox="1"/>
          <p:nvPr/>
        </p:nvSpPr>
        <p:spPr>
          <a:xfrm>
            <a:off x="111293" y="3024389"/>
            <a:ext cx="12013651" cy="1200329"/>
          </a:xfrm>
          <a:prstGeom prst="rect">
            <a:avLst/>
          </a:prstGeom>
          <a:noFill/>
        </p:spPr>
        <p:txBody>
          <a:bodyPr wrap="square" rtlCol="0">
            <a:spAutoFit/>
          </a:bodyPr>
          <a:lstStyle/>
          <a:p>
            <a:r>
              <a:rPr lang="en-CA" dirty="0">
                <a:latin typeface="CMU Serif Roman" panose="02000603000000000000" pitchFamily="2" charset="0"/>
                <a:ea typeface="CMU Serif Roman" panose="02000603000000000000" pitchFamily="2" charset="0"/>
                <a:cs typeface="CMU Serif Roman" panose="02000603000000000000" pitchFamily="2" charset="0"/>
              </a:rPr>
              <a:t>Where the second term in the brackets accounts for the relativistic correction to the kinetic energy of the electron, and the third term is the potential energy due to the Coulomb interaction between the electron and the nucleus. The first term corresponds to the ordinary Zeeman Effect.</a:t>
            </a:r>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p>
        </p:txBody>
      </p:sp>
      <p:pic>
        <p:nvPicPr>
          <p:cNvPr id="10" name="Picture 9">
            <a:extLst>
              <a:ext uri="{FF2B5EF4-FFF2-40B4-BE49-F238E27FC236}">
                <a16:creationId xmlns:a16="http://schemas.microsoft.com/office/drawing/2014/main" id="{55B3CD76-FA9D-6F24-7C77-CE1D0F298FE3}"/>
              </a:ext>
            </a:extLst>
          </p:cNvPr>
          <p:cNvPicPr>
            <a:picLocks noChangeAspect="1"/>
          </p:cNvPicPr>
          <p:nvPr/>
        </p:nvPicPr>
        <p:blipFill>
          <a:blip r:embed="rId3"/>
          <a:stretch>
            <a:fillRect/>
          </a:stretch>
        </p:blipFill>
        <p:spPr>
          <a:xfrm>
            <a:off x="511755" y="4289142"/>
            <a:ext cx="1125021" cy="517648"/>
          </a:xfrm>
          <a:prstGeom prst="rect">
            <a:avLst/>
          </a:prstGeom>
        </p:spPr>
      </p:pic>
      <p:sp>
        <p:nvSpPr>
          <p:cNvPr id="11" name="TextBox 10">
            <a:extLst>
              <a:ext uri="{FF2B5EF4-FFF2-40B4-BE49-F238E27FC236}">
                <a16:creationId xmlns:a16="http://schemas.microsoft.com/office/drawing/2014/main" id="{4F701353-F772-3AC9-3860-6A3AB7BDF15D}"/>
              </a:ext>
            </a:extLst>
          </p:cNvPr>
          <p:cNvSpPr txBox="1"/>
          <p:nvPr/>
        </p:nvSpPr>
        <p:spPr>
          <a:xfrm>
            <a:off x="111293" y="4547966"/>
            <a:ext cx="11710593" cy="1477328"/>
          </a:xfrm>
          <a:prstGeom prst="rect">
            <a:avLst/>
          </a:prstGeom>
          <a:noFill/>
        </p:spPr>
        <p:txBody>
          <a:bodyPr wrap="square" rtlCol="0">
            <a:spAutoFit/>
          </a:bodyPr>
          <a:lstStyle/>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The Bohr magneton</a:t>
            </a: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endParaRPr lang="en-US" dirty="0">
              <a:latin typeface="CMU Serif Roman" panose="02000603000000000000" pitchFamily="2" charset="0"/>
              <a:ea typeface="CMU Serif Roman" panose="02000603000000000000" pitchFamily="2" charset="0"/>
              <a:cs typeface="CMU Serif Roman" panose="02000603000000000000" pitchFamily="2" charset="0"/>
            </a:endParaRPr>
          </a:p>
          <a:p>
            <a:r>
              <a:rPr lang="en-US" dirty="0">
                <a:latin typeface="CMU Serif Roman" panose="02000603000000000000" pitchFamily="2" charset="0"/>
                <a:ea typeface="CMU Serif Roman" panose="02000603000000000000" pitchFamily="2" charset="0"/>
                <a:cs typeface="CMU Serif Roman" panose="02000603000000000000" pitchFamily="2" charset="0"/>
              </a:rPr>
              <a:t>The ordinary Zeeman effect contributes for </a:t>
            </a:r>
            <a:r>
              <a:rPr lang="en-US" baseline="30000" dirty="0">
                <a:latin typeface="CMU Serif Roman" panose="02000603000000000000" pitchFamily="2" charset="0"/>
                <a:ea typeface="CMU Serif Roman" panose="02000603000000000000" pitchFamily="2" charset="0"/>
                <a:cs typeface="CMU Serif Roman" panose="02000603000000000000" pitchFamily="2" charset="0"/>
              </a:rPr>
              <a:t>3</a:t>
            </a:r>
            <a:r>
              <a:rPr lang="en-US" dirty="0">
                <a:latin typeface="CMU Serif Roman" panose="02000603000000000000" pitchFamily="2" charset="0"/>
                <a:ea typeface="CMU Serif Roman" panose="02000603000000000000" pitchFamily="2" charset="0"/>
                <a:cs typeface="CMU Serif Roman" panose="02000603000000000000" pitchFamily="2" charset="0"/>
              </a:rPr>
              <a:t>He</a:t>
            </a:r>
            <a:r>
              <a:rPr lang="en-US" baseline="30000" dirty="0">
                <a:latin typeface="CMU Serif Roman" panose="02000603000000000000" pitchFamily="2" charset="0"/>
                <a:ea typeface="CMU Serif Roman" panose="02000603000000000000" pitchFamily="2" charset="0"/>
                <a:cs typeface="CMU Serif Roman" panose="02000603000000000000" pitchFamily="2" charset="0"/>
              </a:rPr>
              <a:t>+</a:t>
            </a:r>
            <a:r>
              <a:rPr lang="en-US" dirty="0">
                <a:latin typeface="CMU Serif Roman" panose="02000603000000000000" pitchFamily="2" charset="0"/>
                <a:ea typeface="CMU Serif Roman" panose="02000603000000000000" pitchFamily="2" charset="0"/>
                <a:cs typeface="CMU Serif Roman" panose="02000603000000000000" pitchFamily="2" charset="0"/>
              </a:rPr>
              <a:t> because of spin, but not for </a:t>
            </a:r>
            <a:r>
              <a:rPr lang="en-US" baseline="30000" dirty="0">
                <a:latin typeface="CMU Serif Roman" panose="02000603000000000000" pitchFamily="2" charset="0"/>
                <a:ea typeface="CMU Serif Roman" panose="02000603000000000000" pitchFamily="2" charset="0"/>
                <a:cs typeface="CMU Serif Roman" panose="02000603000000000000" pitchFamily="2" charset="0"/>
              </a:rPr>
              <a:t>3</a:t>
            </a:r>
            <a:r>
              <a:rPr lang="en-US" dirty="0">
                <a:latin typeface="CMU Serif Roman" panose="02000603000000000000" pitchFamily="2" charset="0"/>
                <a:ea typeface="CMU Serif Roman" panose="02000603000000000000" pitchFamily="2" charset="0"/>
                <a:cs typeface="CMU Serif Roman" panose="02000603000000000000" pitchFamily="2" charset="0"/>
              </a:rPr>
              <a:t>He because it has zero spin. </a:t>
            </a:r>
          </a:p>
        </p:txBody>
      </p:sp>
      <p:pic>
        <p:nvPicPr>
          <p:cNvPr id="7" name="Picture 6">
            <a:extLst>
              <a:ext uri="{FF2B5EF4-FFF2-40B4-BE49-F238E27FC236}">
                <a16:creationId xmlns:a16="http://schemas.microsoft.com/office/drawing/2014/main" id="{5BD46A67-8EB6-0902-445A-302D76E37F87}"/>
              </a:ext>
            </a:extLst>
          </p:cNvPr>
          <p:cNvPicPr>
            <a:picLocks noChangeAspect="1"/>
          </p:cNvPicPr>
          <p:nvPr/>
        </p:nvPicPr>
        <p:blipFill>
          <a:blip r:embed="rId4"/>
          <a:stretch>
            <a:fillRect/>
          </a:stretch>
        </p:blipFill>
        <p:spPr>
          <a:xfrm>
            <a:off x="3395663" y="2033252"/>
            <a:ext cx="5400674" cy="689612"/>
          </a:xfrm>
          <a:prstGeom prst="rect">
            <a:avLst/>
          </a:prstGeom>
        </p:spPr>
      </p:pic>
      <p:pic>
        <p:nvPicPr>
          <p:cNvPr id="12" name="Picture 11">
            <a:extLst>
              <a:ext uri="{FF2B5EF4-FFF2-40B4-BE49-F238E27FC236}">
                <a16:creationId xmlns:a16="http://schemas.microsoft.com/office/drawing/2014/main" id="{A2BDF08A-80F1-AFD0-233B-9C6CBFE555D2}"/>
              </a:ext>
            </a:extLst>
          </p:cNvPr>
          <p:cNvPicPr>
            <a:picLocks noChangeAspect="1"/>
          </p:cNvPicPr>
          <p:nvPr/>
        </p:nvPicPr>
        <p:blipFill>
          <a:blip r:embed="rId5"/>
          <a:stretch>
            <a:fillRect/>
          </a:stretch>
        </p:blipFill>
        <p:spPr>
          <a:xfrm>
            <a:off x="9430460" y="4289142"/>
            <a:ext cx="1808842" cy="338175"/>
          </a:xfrm>
          <a:prstGeom prst="rect">
            <a:avLst/>
          </a:prstGeom>
        </p:spPr>
      </p:pic>
      <p:sp>
        <p:nvSpPr>
          <p:cNvPr id="13" name="TextBox 12">
            <a:extLst>
              <a:ext uri="{FF2B5EF4-FFF2-40B4-BE49-F238E27FC236}">
                <a16:creationId xmlns:a16="http://schemas.microsoft.com/office/drawing/2014/main" id="{0A1A037D-9FFA-DC5D-65F3-A9713E795019}"/>
              </a:ext>
            </a:extLst>
          </p:cNvPr>
          <p:cNvSpPr txBox="1"/>
          <p:nvPr/>
        </p:nvSpPr>
        <p:spPr>
          <a:xfrm>
            <a:off x="9093909" y="4739040"/>
            <a:ext cx="2481943" cy="646331"/>
          </a:xfrm>
          <a:prstGeom prst="rect">
            <a:avLst/>
          </a:prstGeom>
          <a:noFill/>
        </p:spPr>
        <p:txBody>
          <a:bodyPr wrap="square" rtlCol="0">
            <a:spAutoFit/>
          </a:bodyPr>
          <a:lstStyle/>
          <a:p>
            <a:r>
              <a:rPr lang="en-US" dirty="0">
                <a:latin typeface="CMU Serif Roman" panose="02000603000000000000" pitchFamily="2" charset="0"/>
                <a:ea typeface="CMU Serif Roman" panose="02000603000000000000" pitchFamily="2" charset="0"/>
                <a:cs typeface="CMU Serif Roman" panose="02000603000000000000" pitchFamily="2" charset="0"/>
              </a:rPr>
              <a:t>Relation to magnetic quantum number</a:t>
            </a:r>
            <a:endParaRPr lang="en-US" dirty="0">
              <a:latin typeface="CMU Serif Roman" panose="02000603000000000000" pitchFamily="2" charset="0"/>
              <a:ea typeface="CMU Serif Roman" panose="02000603000000000000" pitchFamily="2" charset="0"/>
              <a:cs typeface="CMU Serif Roman" panose="02000603000000000000" pitchFamily="2" charset="0"/>
            </a:endParaRPr>
          </a:p>
        </p:txBody>
      </p:sp>
    </p:spTree>
    <p:extLst>
      <p:ext uri="{BB962C8B-B14F-4D97-AF65-F5344CB8AC3E}">
        <p14:creationId xmlns:p14="http://schemas.microsoft.com/office/powerpoint/2010/main" val="10240880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313</TotalTime>
  <Words>2184</Words>
  <Application>Microsoft Macintosh PowerPoint</Application>
  <PresentationFormat>Widescreen</PresentationFormat>
  <Paragraphs>239</Paragraphs>
  <Slides>23</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Aptos</vt:lpstr>
      <vt:lpstr>Aptos Display</vt:lpstr>
      <vt:lpstr>Arial</vt:lpstr>
      <vt:lpstr>Cambria Math</vt:lpstr>
      <vt:lpstr>CMU Serif Roman</vt:lpstr>
      <vt:lpstr>CMU Serif Roman</vt:lpstr>
      <vt:lpstr>Office Theme</vt:lpstr>
      <vt:lpstr>Calculating the Zeeman effect beyond first order in 3He+</vt:lpstr>
      <vt:lpstr>PowerPoint Presentation</vt:lpstr>
      <vt:lpstr>Motivation for the project</vt:lpstr>
      <vt:lpstr>What is the Zeeman effect?</vt:lpstr>
      <vt:lpstr>What is the Zeeman effect?</vt:lpstr>
      <vt:lpstr>Not the whole story:</vt:lpstr>
      <vt:lpstr>Applications to Magnetometry</vt:lpstr>
      <vt:lpstr>What about the quadratic Zeeman effect?</vt:lpstr>
      <vt:lpstr>The magnetic dipole moment operator</vt:lpstr>
      <vt:lpstr>Including the nuclear Zeeman effect:</vt:lpstr>
      <vt:lpstr>Perturbation Theory</vt:lpstr>
      <vt:lpstr>Perturbation Theory cont’d</vt:lpstr>
      <vt:lpstr>First-order perturbation theory:</vt:lpstr>
      <vt:lpstr>Recursion Relations:</vt:lpstr>
      <vt:lpstr>Recursion Relations cont’d:</vt:lpstr>
      <vt:lpstr>Recursion Relations cont’d:</vt:lpstr>
      <vt:lpstr>Recursion Relations cont’d:</vt:lpstr>
      <vt:lpstr>Recursion Relations cont’d:</vt:lpstr>
      <vt:lpstr>Second Order Perturbation Equation:</vt:lpstr>
      <vt:lpstr>Dalgarno Interchange Theorem</vt:lpstr>
      <vt:lpstr>Relation to 3He+:</vt:lpstr>
      <vt:lpstr>How it fits together:</vt:lpstr>
      <vt:lpstr>Concluding Remarks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Evan Petrimoulx</dc:creator>
  <cp:lastModifiedBy>Evan Petrimoulx</cp:lastModifiedBy>
  <cp:revision>3</cp:revision>
  <dcterms:created xsi:type="dcterms:W3CDTF">2025-03-30T18:10:01Z</dcterms:created>
  <dcterms:modified xsi:type="dcterms:W3CDTF">2025-03-30T23:23:17Z</dcterms:modified>
</cp:coreProperties>
</file>

<file path=docProps/thumbnail.jpeg>
</file>